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5" r:id="rId3"/>
    <p:sldId id="258" r:id="rId4"/>
    <p:sldId id="259" r:id="rId5"/>
    <p:sldId id="260" r:id="rId6"/>
    <p:sldId id="261" r:id="rId7"/>
    <p:sldId id="262" r:id="rId8"/>
    <p:sldId id="263" r:id="rId9"/>
    <p:sldId id="264"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3" d="100"/>
          <a:sy n="113" d="100"/>
        </p:scale>
        <p:origin x="1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44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ECDCCE10-04B1-45EC-9566-FFEF460443E4}" type="datetimeFigureOut">
              <a:rPr lang="tr-TR" smtClean="0"/>
              <a:t>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420988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418808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6858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26468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261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369203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337211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191333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187350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DCCE10-04B1-45EC-9566-FFEF460443E4}" type="datetimeFigureOut">
              <a:rPr lang="tr-TR" smtClean="0"/>
              <a:t>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388407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CDCCE10-04B1-45EC-9566-FFEF460443E4}" type="datetimeFigureOut">
              <a:rPr lang="tr-TR" smtClean="0"/>
              <a:t>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8921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CDCCE10-04B1-45EC-9566-FFEF460443E4}" type="datetimeFigureOut">
              <a:rPr lang="tr-TR" smtClean="0"/>
              <a:t>5.03.2024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174506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CDCCE10-04B1-45EC-9566-FFEF460443E4}" type="datetimeFigureOut">
              <a:rPr lang="tr-TR" smtClean="0"/>
              <a:t>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1783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CCE10-04B1-45EC-9566-FFEF460443E4}" type="datetimeFigureOut">
              <a:rPr lang="tr-TR" smtClean="0"/>
              <a:t>5.03.2024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93736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CDCCE10-04B1-45EC-9566-FFEF460443E4}" type="datetimeFigureOut">
              <a:rPr lang="tr-TR" smtClean="0"/>
              <a:t>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25868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CDCCE10-04B1-45EC-9566-FFEF460443E4}" type="datetimeFigureOut">
              <a:rPr lang="tr-TR" smtClean="0"/>
              <a:t>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649FCB-2605-4C46-8B8C-6D96C02B2585}" type="slidenum">
              <a:rPr lang="tr-TR" smtClean="0"/>
              <a:t>‹#›</a:t>
            </a:fld>
            <a:endParaRPr lang="tr-TR"/>
          </a:p>
        </p:txBody>
      </p:sp>
    </p:spTree>
    <p:extLst>
      <p:ext uri="{BB962C8B-B14F-4D97-AF65-F5344CB8AC3E}">
        <p14:creationId xmlns:p14="http://schemas.microsoft.com/office/powerpoint/2010/main" val="34296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DCCE10-04B1-45EC-9566-FFEF460443E4}" type="datetimeFigureOut">
              <a:rPr lang="tr-TR" smtClean="0"/>
              <a:t>5.03.2024</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B649FCB-2605-4C46-8B8C-6D96C02B2585}" type="slidenum">
              <a:rPr lang="tr-TR" smtClean="0"/>
              <a:t>‹#›</a:t>
            </a:fld>
            <a:endParaRPr lang="tr-TR"/>
          </a:p>
        </p:txBody>
      </p:sp>
    </p:spTree>
    <p:extLst>
      <p:ext uri="{BB962C8B-B14F-4D97-AF65-F5344CB8AC3E}">
        <p14:creationId xmlns:p14="http://schemas.microsoft.com/office/powerpoint/2010/main" val="55021187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738658"/>
            <a:ext cx="12192000" cy="2975956"/>
          </a:xfrm>
        </p:spPr>
        <p:txBody>
          <a:bodyPr>
            <a:normAutofit fontScale="90000"/>
          </a:bodyPr>
          <a:lstStyle/>
          <a:p>
            <a:pPr algn="ctr"/>
            <a:r>
              <a:rPr lang="tr-TR" sz="5300" b="1" dirty="0">
                <a:solidFill>
                  <a:srgbClr val="00B050"/>
                </a:solidFill>
              </a:rPr>
              <a:t>SİVAS MUZAFFER SARISÖZEN GÜZEL SANATLAR LİSESİ OKUL MÜDÜRLÜĞÜ</a:t>
            </a:r>
            <a:r>
              <a:rPr lang="tr-TR" sz="5300" dirty="0">
                <a:solidFill>
                  <a:srgbClr val="00B050"/>
                </a:solidFill>
              </a:rPr>
              <a:t/>
            </a:r>
            <a:br>
              <a:rPr lang="tr-TR" sz="5300" dirty="0">
                <a:solidFill>
                  <a:srgbClr val="00B050"/>
                </a:solidFill>
              </a:rPr>
            </a:br>
            <a:r>
              <a:rPr lang="tr-TR" sz="5300" b="1" dirty="0">
                <a:solidFill>
                  <a:srgbClr val="00B050"/>
                </a:solidFill>
              </a:rPr>
              <a:t>TAHLİYE </a:t>
            </a:r>
            <a:r>
              <a:rPr lang="tr-TR" sz="5300" b="1" dirty="0" smtClean="0">
                <a:solidFill>
                  <a:srgbClr val="00B050"/>
                </a:solidFill>
              </a:rPr>
              <a:t>PLANI (2024)</a:t>
            </a:r>
            <a:r>
              <a:rPr lang="tr-TR" dirty="0">
                <a:solidFill>
                  <a:srgbClr val="00B050"/>
                </a:solidFill>
              </a:rPr>
              <a:t/>
            </a:r>
            <a:br>
              <a:rPr lang="tr-TR" dirty="0">
                <a:solidFill>
                  <a:srgbClr val="00B050"/>
                </a:solidFill>
              </a:rPr>
            </a:br>
            <a:endParaRPr lang="tr-TR" dirty="0">
              <a:solidFill>
                <a:srgbClr val="00B050"/>
              </a:solidFill>
            </a:endParaRPr>
          </a:p>
        </p:txBody>
      </p:sp>
    </p:spTree>
    <p:extLst>
      <p:ext uri="{BB962C8B-B14F-4D97-AF65-F5344CB8AC3E}">
        <p14:creationId xmlns:p14="http://schemas.microsoft.com/office/powerpoint/2010/main" val="2315395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90450" y="626516"/>
            <a:ext cx="11587942" cy="5447645"/>
          </a:xfrm>
          <a:prstGeom prst="rect">
            <a:avLst/>
          </a:prstGeom>
        </p:spPr>
        <p:txBody>
          <a:bodyPr wrap="square">
            <a:spAutoFit/>
          </a:bodyPr>
          <a:lstStyle/>
          <a:p>
            <a:pPr indent="450215" algn="just">
              <a:spcAft>
                <a:spcPts val="0"/>
              </a:spcAft>
            </a:pPr>
            <a:r>
              <a:rPr lang="tr-TR" b="1" dirty="0">
                <a:latin typeface="Times New Roman" panose="02020603050405020304" pitchFamily="18" charset="0"/>
                <a:ea typeface="Times New Roman" panose="02020603050405020304" pitchFamily="18" charset="0"/>
              </a:rPr>
              <a:t> </a:t>
            </a:r>
            <a:r>
              <a:rPr lang="tr-TR" sz="2000" b="1" dirty="0">
                <a:solidFill>
                  <a:srgbClr val="00B050"/>
                </a:solidFill>
                <a:latin typeface="Times New Roman" panose="02020603050405020304" pitchFamily="18" charset="0"/>
                <a:ea typeface="Times New Roman" panose="02020603050405020304" pitchFamily="18" charset="0"/>
              </a:rPr>
              <a:t>KAT VE BÖLÜM SORUMLULARININ GÖREVLERİ :</a:t>
            </a:r>
            <a:endParaRPr lang="tr-TR" sz="2000" dirty="0">
              <a:solidFill>
                <a:srgbClr val="00B050"/>
              </a:solidFill>
              <a:latin typeface="Times New Roman" panose="02020603050405020304" pitchFamily="18" charset="0"/>
              <a:ea typeface="Times New Roman" panose="02020603050405020304" pitchFamily="18" charset="0"/>
            </a:endParaRPr>
          </a:p>
          <a:p>
            <a:pPr indent="450215" algn="just">
              <a:spcAft>
                <a:spcPts val="0"/>
              </a:spcAft>
            </a:pPr>
            <a:r>
              <a:rPr lang="tr-TR" sz="2000" dirty="0">
                <a:latin typeface="Times New Roman" panose="02020603050405020304" pitchFamily="18" charset="0"/>
                <a:ea typeface="Times New Roman" panose="02020603050405020304" pitchFamily="18" charset="0"/>
              </a:rPr>
              <a:t>               </a:t>
            </a:r>
          </a:p>
          <a:p>
            <a:pPr marL="342900" lvl="0" indent="-342900" algn="just">
              <a:spcAft>
                <a:spcPts val="0"/>
              </a:spcAft>
              <a:buClr>
                <a:srgbClr val="00B050"/>
              </a:buClr>
              <a:buFont typeface="+mj-lt"/>
              <a:buAutoNum type="arabicPeriod"/>
              <a:tabLst>
                <a:tab pos="733425" algn="l"/>
              </a:tabLst>
            </a:pPr>
            <a:r>
              <a:rPr lang="tr-TR" sz="2000" dirty="0">
                <a:latin typeface="Times New Roman" panose="02020603050405020304" pitchFamily="18" charset="0"/>
                <a:ea typeface="Times New Roman" panose="02020603050405020304" pitchFamily="18" charset="0"/>
              </a:rPr>
              <a:t>Alarm sona erdiğinde; sorumlu oldukları  kattaki  merdivenler, çalışma odaları, </a:t>
            </a:r>
            <a:r>
              <a:rPr lang="tr-TR" sz="2000" dirty="0" smtClean="0">
                <a:latin typeface="Times New Roman" panose="02020603050405020304" pitchFamily="18" charset="0"/>
                <a:ea typeface="Times New Roman" panose="02020603050405020304" pitchFamily="18" charset="0"/>
              </a:rPr>
              <a:t>laboratuvar, </a:t>
            </a:r>
            <a:r>
              <a:rPr lang="tr-TR" sz="2000" dirty="0">
                <a:latin typeface="Times New Roman" panose="02020603050405020304" pitchFamily="18" charset="0"/>
                <a:ea typeface="Times New Roman" panose="02020603050405020304" pitchFamily="18" charset="0"/>
              </a:rPr>
              <a:t>kalorifer- kazan dairesi, Yemekhane, Çay ocağı vb. yerlerde kontrol (Kalorifer kazanını söndürmek, Ocak ve tüpleri kapatmak) ve hasar tespiti yaparak, bu bölgelerin tahliyeye hazır olup olmadığını Tahliyeden  Sorumlu Amirine bildireceklerdir</a:t>
            </a:r>
            <a:r>
              <a:rPr lang="tr-TR" sz="2000" dirty="0" smtClean="0">
                <a:latin typeface="Times New Roman" panose="02020603050405020304" pitchFamily="18" charset="0"/>
                <a:ea typeface="Times New Roman" panose="02020603050405020304" pitchFamily="18" charset="0"/>
              </a:rPr>
              <a:t>.</a:t>
            </a:r>
            <a:endParaRPr lang="tr-TR" sz="2000" dirty="0">
              <a:latin typeface="Times New Roman" panose="02020603050405020304" pitchFamily="18" charset="0"/>
              <a:ea typeface="Times New Roman" panose="02020603050405020304" pitchFamily="18" charset="0"/>
            </a:endParaRPr>
          </a:p>
          <a:p>
            <a:pPr marL="342900" lvl="0" indent="-342900" algn="just">
              <a:spcAft>
                <a:spcPts val="0"/>
              </a:spcAft>
              <a:buClr>
                <a:srgbClr val="00B050"/>
              </a:buClr>
              <a:buFont typeface="+mj-lt"/>
              <a:buAutoNum type="arabicPeriod"/>
              <a:tabLst>
                <a:tab pos="733425" algn="l"/>
              </a:tabLst>
            </a:pPr>
            <a:r>
              <a:rPr lang="tr-TR" sz="2000" dirty="0">
                <a:latin typeface="Times New Roman" panose="02020603050405020304" pitchFamily="18" charset="0"/>
                <a:ea typeface="Times New Roman" panose="02020603050405020304" pitchFamily="18" charset="0"/>
              </a:rPr>
              <a:t>Aldıkları talimat doğrultusunda  sorumlu oldukları kat ve bölümün tahliyesi için  burada bulunan personel ve öğrencileri tahliyeye başlamaları konusunda </a:t>
            </a:r>
            <a:r>
              <a:rPr lang="tr-TR" sz="2000" dirty="0" smtClean="0">
                <a:latin typeface="Times New Roman" panose="02020603050405020304" pitchFamily="18" charset="0"/>
                <a:ea typeface="Times New Roman" panose="02020603050405020304" pitchFamily="18" charset="0"/>
              </a:rPr>
              <a:t>uyarırlar. </a:t>
            </a:r>
          </a:p>
          <a:p>
            <a:pPr marL="342900" lvl="0" indent="-342900" algn="just">
              <a:spcAft>
                <a:spcPts val="0"/>
              </a:spcAft>
              <a:buClr>
                <a:srgbClr val="00B050"/>
              </a:buClr>
              <a:buFont typeface="+mj-lt"/>
              <a:buAutoNum type="arabicPeriod"/>
              <a:tabLst>
                <a:tab pos="733425" algn="l"/>
              </a:tabLst>
            </a:pPr>
            <a:r>
              <a:rPr lang="tr-TR" sz="2000" dirty="0" smtClean="0">
                <a:latin typeface="Times New Roman" panose="02020603050405020304" pitchFamily="18" charset="0"/>
                <a:ea typeface="Times New Roman" panose="02020603050405020304" pitchFamily="18" charset="0"/>
              </a:rPr>
              <a:t>Sorumlu </a:t>
            </a:r>
            <a:r>
              <a:rPr lang="tr-TR" sz="2000" dirty="0">
                <a:latin typeface="Times New Roman" panose="02020603050405020304" pitchFamily="18" charset="0"/>
                <a:ea typeface="Times New Roman" panose="02020603050405020304" pitchFamily="18" charset="0"/>
              </a:rPr>
              <a:t>bulundukları kat bölümlerde kimsenin kalmadığından emin olduklarında binayı süratle terk ederler</a:t>
            </a:r>
            <a:r>
              <a:rPr lang="tr-TR" sz="2000" dirty="0" smtClean="0">
                <a:latin typeface="Times New Roman" panose="02020603050405020304" pitchFamily="18" charset="0"/>
                <a:ea typeface="Times New Roman" panose="02020603050405020304" pitchFamily="18" charset="0"/>
              </a:rPr>
              <a:t>.</a:t>
            </a:r>
            <a:r>
              <a:rPr lang="tr-TR" sz="2000" b="1" dirty="0"/>
              <a:t> </a:t>
            </a:r>
            <a:endParaRPr lang="tr-TR" sz="2000" b="1" dirty="0" smtClean="0"/>
          </a:p>
          <a:p>
            <a:endParaRPr lang="tr-TR" sz="2000" b="1" dirty="0" smtClean="0"/>
          </a:p>
          <a:p>
            <a:pPr indent="457200"/>
            <a:r>
              <a:rPr lang="tr-TR" b="1" dirty="0">
                <a:solidFill>
                  <a:srgbClr val="00B050"/>
                </a:solidFill>
              </a:rPr>
              <a:t>TEKNİSYENLERİN </a:t>
            </a:r>
            <a:r>
              <a:rPr lang="tr-TR" b="1" dirty="0" smtClean="0">
                <a:solidFill>
                  <a:srgbClr val="00B050"/>
                </a:solidFill>
              </a:rPr>
              <a:t>GÖREVLERİ</a:t>
            </a:r>
          </a:p>
          <a:p>
            <a:pPr indent="457200"/>
            <a:endParaRPr lang="tr-TR" dirty="0">
              <a:solidFill>
                <a:srgbClr val="00B050"/>
              </a:solidFill>
            </a:endParaRPr>
          </a:p>
          <a:p>
            <a:pPr indent="457200"/>
            <a:r>
              <a:rPr lang="tr-TR" b="1" dirty="0"/>
              <a:t>Okulumuzda görevli teknisyen olmadığından Bu görevi İdari personel Gerçekleştirecek.</a:t>
            </a:r>
            <a:endParaRPr lang="tr-TR" dirty="0"/>
          </a:p>
          <a:p>
            <a:pPr indent="457200"/>
            <a:r>
              <a:rPr lang="tr-TR" b="1" dirty="0"/>
              <a:t> </a:t>
            </a:r>
            <a:endParaRPr lang="tr-TR" dirty="0"/>
          </a:p>
          <a:p>
            <a:pPr lvl="0" indent="457200"/>
            <a:r>
              <a:rPr lang="tr-TR" dirty="0"/>
              <a:t>Alarmla birlikte en kısa sürede binanın elektrik sistemini ana şalterden indirmek suretiyle devre dışı bırakacaklardır. </a:t>
            </a:r>
          </a:p>
          <a:p>
            <a:pPr indent="457200"/>
            <a:endParaRPr lang="tr-TR" sz="2000" b="1" dirty="0" smtClean="0">
              <a:solidFill>
                <a:srgbClr val="00B050"/>
              </a:solidFill>
            </a:endParaRPr>
          </a:p>
          <a:p>
            <a:pPr marL="342900" lvl="0" indent="457200" algn="just">
              <a:spcAft>
                <a:spcPts val="0"/>
              </a:spcAft>
              <a:buFont typeface="+mj-lt"/>
              <a:buAutoNum type="arabicPeriod"/>
              <a:tabLst>
                <a:tab pos="733425" algn="l"/>
              </a:tabLst>
            </a:pPr>
            <a:endParaRPr lang="tr-TR" sz="2000" dirty="0"/>
          </a:p>
        </p:txBody>
      </p:sp>
    </p:spTree>
    <p:extLst>
      <p:ext uri="{BB962C8B-B14F-4D97-AF65-F5344CB8AC3E}">
        <p14:creationId xmlns:p14="http://schemas.microsoft.com/office/powerpoint/2010/main" val="349159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15884" y="1997839"/>
            <a:ext cx="11754196" cy="2308324"/>
          </a:xfrm>
          <a:prstGeom prst="rect">
            <a:avLst/>
          </a:prstGeom>
        </p:spPr>
        <p:txBody>
          <a:bodyPr wrap="square">
            <a:spAutoFit/>
          </a:bodyPr>
          <a:lstStyle/>
          <a:p>
            <a:pPr indent="457200"/>
            <a:r>
              <a:rPr lang="tr-TR" b="1" dirty="0">
                <a:solidFill>
                  <a:srgbClr val="00B050"/>
                </a:solidFill>
              </a:rPr>
              <a:t>ALARM TENEFÜSTE VERİLİRSE :</a:t>
            </a:r>
            <a:endParaRPr lang="tr-TR" dirty="0">
              <a:solidFill>
                <a:srgbClr val="00B050"/>
              </a:solidFill>
            </a:endParaRPr>
          </a:p>
          <a:p>
            <a:pPr indent="457200"/>
            <a:r>
              <a:rPr lang="tr-TR" b="1" dirty="0">
                <a:solidFill>
                  <a:srgbClr val="00B050"/>
                </a:solidFill>
              </a:rPr>
              <a:t> </a:t>
            </a:r>
            <a:endParaRPr lang="tr-TR" dirty="0">
              <a:solidFill>
                <a:srgbClr val="00B050"/>
              </a:solidFill>
            </a:endParaRPr>
          </a:p>
          <a:p>
            <a:pPr lvl="0" indent="457200"/>
            <a:r>
              <a:rPr lang="tr-TR" dirty="0"/>
              <a:t>Binada görevli nöbetçi öğretmenlerin denetiminde öğrencilerin paniğe kapılmadan, düzenli bir şekilde binayı terk etmeleri sağlanacaktır.</a:t>
            </a:r>
          </a:p>
          <a:p>
            <a:pPr lvl="0" indent="457200"/>
            <a:endParaRPr lang="tr-TR" dirty="0"/>
          </a:p>
          <a:p>
            <a:pPr lvl="0" indent="457200"/>
            <a:r>
              <a:rPr lang="tr-TR" b="1" dirty="0">
                <a:solidFill>
                  <a:srgbClr val="00B050"/>
                </a:solidFill>
              </a:rPr>
              <a:t>ALANLARDA BULUNAN ÖĞRENCİLER :</a:t>
            </a:r>
            <a:r>
              <a:rPr lang="tr-TR" b="1" dirty="0">
                <a:solidFill>
                  <a:srgbClr val="FF0000"/>
                </a:solidFill>
              </a:rPr>
              <a:t> </a:t>
            </a:r>
            <a:endParaRPr lang="tr-TR" dirty="0">
              <a:solidFill>
                <a:srgbClr val="FF0000"/>
              </a:solidFill>
            </a:endParaRPr>
          </a:p>
          <a:p>
            <a:pPr lvl="0" indent="457200"/>
            <a:endParaRPr lang="tr-TR" dirty="0"/>
          </a:p>
          <a:p>
            <a:pPr lvl="0" indent="457200"/>
            <a:r>
              <a:rPr lang="tr-TR" dirty="0"/>
              <a:t>Yoklama yapıldıktan sonra verilecek talimata göre hareket edilecektir.</a:t>
            </a:r>
          </a:p>
        </p:txBody>
      </p:sp>
    </p:spTree>
    <p:extLst>
      <p:ext uri="{BB962C8B-B14F-4D97-AF65-F5344CB8AC3E}">
        <p14:creationId xmlns:p14="http://schemas.microsoft.com/office/powerpoint/2010/main" val="152349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29295" y="3011579"/>
            <a:ext cx="8977745" cy="1200329"/>
          </a:xfrm>
          <a:prstGeom prst="rect">
            <a:avLst/>
          </a:prstGeom>
        </p:spPr>
        <p:txBody>
          <a:bodyPr wrap="square">
            <a:spAutoFit/>
          </a:bodyPr>
          <a:lstStyle/>
          <a:p>
            <a:pPr algn="ctr"/>
            <a:r>
              <a:rPr lang="tr-TR" sz="36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UNUTMAYINIZ !!!</a:t>
            </a:r>
          </a:p>
          <a:p>
            <a:pPr algn="ctr"/>
            <a:r>
              <a:rPr lang="tr-TR" sz="36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DEPREM </a:t>
            </a:r>
            <a:r>
              <a:rPr lang="tr-TR" sz="3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ÖLDÜRMEZ TETBİRSİZLİK Ö</a:t>
            </a:r>
            <a:r>
              <a:rPr lang="tr-TR" sz="36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LDÜRÜR</a:t>
            </a:r>
            <a:endParaRPr lang="tr-TR" sz="3600" dirty="0">
              <a:solidFill>
                <a:srgbClr val="00B050"/>
              </a:solidFill>
            </a:endParaRPr>
          </a:p>
        </p:txBody>
      </p:sp>
      <p:sp>
        <p:nvSpPr>
          <p:cNvPr id="2" name="Metin kutusu 1"/>
          <p:cNvSpPr txBox="1"/>
          <p:nvPr/>
        </p:nvSpPr>
        <p:spPr>
          <a:xfrm>
            <a:off x="5537201" y="6197600"/>
            <a:ext cx="6324600" cy="369332"/>
          </a:xfrm>
          <a:prstGeom prst="rect">
            <a:avLst/>
          </a:prstGeom>
          <a:noFill/>
        </p:spPr>
        <p:txBody>
          <a:bodyPr wrap="square" rtlCol="0">
            <a:spAutoFit/>
          </a:bodyPr>
          <a:lstStyle/>
          <a:p>
            <a:r>
              <a:rPr lang="tr-TR" dirty="0" smtClean="0"/>
              <a:t>Hazırlayan : Mustafa BEYAZKOÇ-Mehmet Akif ALTUN</a:t>
            </a:r>
            <a:endParaRPr lang="tr-TR" dirty="0"/>
          </a:p>
        </p:txBody>
      </p:sp>
    </p:spTree>
    <p:extLst>
      <p:ext uri="{BB962C8B-B14F-4D97-AF65-F5344CB8AC3E}">
        <p14:creationId xmlns:p14="http://schemas.microsoft.com/office/powerpoint/2010/main" val="171905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2062" y="861536"/>
            <a:ext cx="11249638" cy="4832092"/>
          </a:xfrm>
          <a:prstGeom prst="rect">
            <a:avLst/>
          </a:prstGeom>
        </p:spPr>
        <p:txBody>
          <a:bodyPr wrap="square">
            <a:spAutoFit/>
          </a:bodyPr>
          <a:lstStyle/>
          <a:p>
            <a:pPr lvl="0" indent="457200" algn="just">
              <a:spcAft>
                <a:spcPts val="0"/>
              </a:spcAft>
            </a:pPr>
            <a:r>
              <a:rPr lang="tr-TR" sz="4400" b="1" dirty="0">
                <a:solidFill>
                  <a:srgbClr val="00B050"/>
                </a:solidFill>
                <a:latin typeface="Times New Roman" panose="02020603050405020304" pitchFamily="18" charset="0"/>
                <a:ea typeface="Times New Roman" panose="02020603050405020304" pitchFamily="18" charset="0"/>
              </a:rPr>
              <a:t>AMAÇ :</a:t>
            </a:r>
            <a:r>
              <a:rPr lang="tr-TR" sz="4400" b="1" dirty="0">
                <a:solidFill>
                  <a:srgbClr val="FF0000"/>
                </a:solidFill>
                <a:latin typeface="Times New Roman" panose="02020603050405020304" pitchFamily="18" charset="0"/>
                <a:ea typeface="Times New Roman" panose="02020603050405020304" pitchFamily="18" charset="0"/>
              </a:rPr>
              <a:t> </a:t>
            </a:r>
            <a:r>
              <a:rPr lang="tr-TR" sz="4400" dirty="0">
                <a:latin typeface="Times New Roman" panose="02020603050405020304" pitchFamily="18" charset="0"/>
                <a:ea typeface="Times New Roman" panose="02020603050405020304" pitchFamily="18" charset="0"/>
              </a:rPr>
              <a:t>Olası bir tehlike (deprem, yangın vb.) anında binanın en kısa sürede, güvenli bir şekilde boşaltılması.</a:t>
            </a:r>
          </a:p>
          <a:p>
            <a:pPr indent="457200" algn="just">
              <a:spcAft>
                <a:spcPts val="0"/>
              </a:spcAft>
            </a:pPr>
            <a:r>
              <a:rPr lang="tr-TR" sz="4400" dirty="0">
                <a:solidFill>
                  <a:schemeClr val="bg1"/>
                </a:solidFill>
                <a:latin typeface="Times New Roman" panose="02020603050405020304" pitchFamily="18" charset="0"/>
                <a:ea typeface="Times New Roman" panose="02020603050405020304" pitchFamily="18" charset="0"/>
              </a:rPr>
              <a:t> </a:t>
            </a:r>
          </a:p>
          <a:p>
            <a:pPr lvl="0" indent="457200" algn="just">
              <a:spcAft>
                <a:spcPts val="0"/>
              </a:spcAft>
            </a:pPr>
            <a:r>
              <a:rPr lang="tr-TR" sz="4400" b="1" dirty="0">
                <a:solidFill>
                  <a:srgbClr val="00B050"/>
                </a:solidFill>
                <a:latin typeface="Times New Roman" panose="02020603050405020304" pitchFamily="18" charset="0"/>
                <a:ea typeface="Times New Roman" panose="02020603050405020304" pitchFamily="18" charset="0"/>
              </a:rPr>
              <a:t>KAPSAM :</a:t>
            </a:r>
            <a:r>
              <a:rPr lang="tr-TR" sz="4400" b="1" dirty="0">
                <a:solidFill>
                  <a:srgbClr val="FF0000"/>
                </a:solidFill>
                <a:latin typeface="Times New Roman" panose="02020603050405020304" pitchFamily="18" charset="0"/>
                <a:ea typeface="Times New Roman" panose="02020603050405020304" pitchFamily="18" charset="0"/>
              </a:rPr>
              <a:t> </a:t>
            </a:r>
            <a:r>
              <a:rPr lang="tr-TR" sz="4400" dirty="0">
                <a:latin typeface="Times New Roman" panose="02020603050405020304" pitchFamily="18" charset="0"/>
                <a:ea typeface="Times New Roman" panose="02020603050405020304" pitchFamily="18" charset="0"/>
              </a:rPr>
              <a:t>Bu Tahliye Planı Sivas Muzaffer Sarısözen Güzel Sanatlar Lisesi Müdürlüğünü kapsar.</a:t>
            </a:r>
          </a:p>
        </p:txBody>
      </p:sp>
    </p:spTree>
    <p:extLst>
      <p:ext uri="{BB962C8B-B14F-4D97-AF65-F5344CB8AC3E}">
        <p14:creationId xmlns:p14="http://schemas.microsoft.com/office/powerpoint/2010/main" val="372595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 name="Picture 1" descr="BODRUM  KAT TAHLİYE PLAN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21189" y="-1632115"/>
            <a:ext cx="4549622" cy="808828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69115" y="4824052"/>
            <a:ext cx="11453768" cy="1973104"/>
          </a:xfrm>
          <a:prstGeom prst="rect">
            <a:avLst/>
          </a:prstGeom>
        </p:spPr>
        <p:txBody>
          <a:bodyPr wrap="square">
            <a:spAutoFit/>
          </a:bodyPr>
          <a:lstStyle/>
          <a:p>
            <a:pPr marL="285750" indent="-285750">
              <a:lnSpc>
                <a:spcPct val="107000"/>
              </a:lnSpc>
              <a:spcAft>
                <a:spcPts val="800"/>
              </a:spcAft>
              <a:buClr>
                <a:srgbClr val="00B050"/>
              </a:buClr>
              <a:buFont typeface="Wingdings" panose="05000000000000000000" pitchFamily="2" charset="2"/>
              <a:buChar char="Ø"/>
            </a:pPr>
            <a:r>
              <a:rPr lang="tr-TR"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Bodrum katta bulunan III. B.S.A1,III B.S.A2,II B.S.A, Arşiv ve Kantin de bulunan öğrenci ve personel görevli kat ve bölüm </a:t>
            </a:r>
            <a:r>
              <a:rPr lang="tr-TR" dirty="0" smtClean="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sorumlusu (</a:t>
            </a:r>
            <a:r>
              <a:rPr lang="tr-TR"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Nöbetçi Öğretmen) tarafından süratle ve sıra ile YANGIN MERDİVENİ ÇIKIŞ KAPISINDAN ( I NOLU MERDİVEN)  tören alanındaki yerini alacak ve öğretmenleri ile birlikte yoklamasını bekleyecek. </a:t>
            </a:r>
          </a:p>
          <a:p>
            <a:pPr marL="285750" indent="-285750">
              <a:lnSpc>
                <a:spcPct val="107000"/>
              </a:lnSpc>
              <a:spcAft>
                <a:spcPts val="800"/>
              </a:spcAft>
              <a:buClr>
                <a:srgbClr val="00B050"/>
              </a:buClr>
              <a:buFont typeface="Wingdings" panose="05000000000000000000" pitchFamily="2" charset="2"/>
              <a:buChar char="Ø"/>
            </a:pPr>
            <a:r>
              <a:rPr lang="tr-TR"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Bu katta bulunan Konferans Salonunda bulunanlar KONFERANS SALONU GİRİŞ KAPISINDAN </a:t>
            </a:r>
            <a:r>
              <a:rPr lang="tr-TR" dirty="0" smtClean="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(2 </a:t>
            </a:r>
            <a:r>
              <a:rPr lang="tr-TR"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NOLU ÇIKIŞ) Sorumlu öğretmen </a:t>
            </a:r>
            <a:r>
              <a:rPr lang="tr-TR" dirty="0" smtClean="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(etkinliği </a:t>
            </a:r>
            <a:r>
              <a:rPr lang="tr-TR" dirty="0">
                <a:solidFill>
                  <a:schemeClr val="accent4">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düzenleyen salonda bulunan öğretmen) eşliğinde çıkış yaparak tören alanındaki yerini alacak ve öğretmenleri ile yoklamasını bekleyecek.</a:t>
            </a:r>
          </a:p>
        </p:txBody>
      </p:sp>
    </p:spTree>
    <p:extLst>
      <p:ext uri="{BB962C8B-B14F-4D97-AF65-F5344CB8AC3E}">
        <p14:creationId xmlns:p14="http://schemas.microsoft.com/office/powerpoint/2010/main" val="29654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049" name="Picture 1" descr="ZEMİN KAT TAHLİYE PLA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76503" y="-1498457"/>
            <a:ext cx="4438993" cy="743590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27233" y="4627163"/>
            <a:ext cx="11937534" cy="2031325"/>
          </a:xfrm>
          <a:prstGeom prst="rect">
            <a:avLst/>
          </a:prstGeom>
        </p:spPr>
        <p:txBody>
          <a:bodyPr wrap="square">
            <a:spAutoFit/>
          </a:bodyPr>
          <a:lstStyle/>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Zemin katta bulunan Desen1, Desen2 ,II B.S.A ve spor odasında bulunan öğrenci ve personel görevli kat ve bölüm sorumlusu (Nöbetçi Öğretmen) öğretmen veya personel tarafından süratle ve sıra ile YANGIN MERDİVENİNDEN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(1 NOLU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MERDİVEN) çıkacak ve tören alanındaki yerine alacak  öğretmenleri ile birlikte yoklamasını bekleyecektir. </a:t>
            </a:r>
          </a:p>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Kütüphane ve çalışma odalarında bulunan öğrenci ve personel görevli kat ve bölüm sorumlusu(Nöbetçi Öğretmen) öğretmen veya personel tarafından süratle ve sıra ile ANA GİRİŞ MERDİVENİNDEN tören alanındaki yerini alacak ve öğretmenleri ile birlikte yoklamasını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bekleyecektir.</a:t>
            </a:r>
          </a:p>
          <a:p>
            <a:pPr marL="285750" indent="-285750" algn="just">
              <a:spcAft>
                <a:spcPts val="0"/>
              </a:spcAft>
              <a:buClr>
                <a:srgbClr val="00B050"/>
              </a:buClr>
              <a:buFont typeface="Wingdings" panose="05000000000000000000" pitchFamily="2" charset="2"/>
              <a:buChar char="Ø"/>
            </a:pP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Bu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katın Tahliyesi anında Müdür Yardımcısı ve Kat Nöbetçi öğretmeni sorumlu olarak hazır bulunacaktır.</a:t>
            </a:r>
            <a:endParaRPr lang="tr-TR" dirty="0">
              <a:solidFill>
                <a:schemeClr val="accent4">
                  <a:lumMod val="40000"/>
                  <a:lumOff val="60000"/>
                </a:schemeClr>
              </a:solidFill>
            </a:endParaRPr>
          </a:p>
        </p:txBody>
      </p:sp>
    </p:spTree>
    <p:extLst>
      <p:ext uri="{BB962C8B-B14F-4D97-AF65-F5344CB8AC3E}">
        <p14:creationId xmlns:p14="http://schemas.microsoft.com/office/powerpoint/2010/main" val="384359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6200000" flipV="1">
            <a:off x="4464486" y="-3789893"/>
            <a:ext cx="76440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3073" name="Picture 1"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304026" y="-1668893"/>
            <a:ext cx="4131426" cy="746921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09514" y="4131425"/>
            <a:ext cx="11571315" cy="2585323"/>
          </a:xfrm>
          <a:prstGeom prst="rect">
            <a:avLst/>
          </a:prstGeom>
        </p:spPr>
        <p:txBody>
          <a:bodyPr wrap="square">
            <a:spAutoFit/>
          </a:bodyPr>
          <a:lstStyle/>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Bu  katta bulunan Sınıf 1, Sınıf 2, Sınıf 9  ve Grafik Tasarım Atölyesinde bulunan öğrenciler sınıf öğretmeni önde öğrenciler ikişerli sıra ile arkada ve en arkada sınıf başkanı sınıf yoklama listesi ile birlikte sınıfı ve binayı hızlı adımlarla koşmadan YANGIN MERDİVENİNDEN (  1NOLU MERDİVEN) çıkacak ve tören alanındaki yerini alacak  öğretmenleri ile birlikte yoklamasını bekleyecektir. </a:t>
            </a:r>
            <a:endPar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endParaRPr>
          </a:p>
          <a:p>
            <a:pPr marL="285750" indent="-285750" algn="just">
              <a:spcAft>
                <a:spcPts val="0"/>
              </a:spcAft>
              <a:buClr>
                <a:srgbClr val="00B050"/>
              </a:buClr>
              <a:buFont typeface="Wingdings" panose="05000000000000000000" pitchFamily="2" charset="2"/>
              <a:buChar char="Ø"/>
            </a:pP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Çok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Amaçlı Salon, Öğretmenler Odası, Resim Atölyesi ve WC </a:t>
            </a:r>
            <a:r>
              <a:rPr lang="tr-TR" dirty="0" err="1">
                <a:solidFill>
                  <a:schemeClr val="accent4">
                    <a:lumMod val="40000"/>
                    <a:lumOff val="60000"/>
                  </a:schemeClr>
                </a:solidFill>
                <a:latin typeface="Times New Roman" panose="02020603050405020304" pitchFamily="18" charset="0"/>
                <a:ea typeface="Times New Roman" panose="02020603050405020304" pitchFamily="18" charset="0"/>
              </a:rPr>
              <a:t>lerde</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 bulunan öğrenciler  sınıf öğretmeni önde öğrenciler ikişerli sıra ile arkada ve en arkada sınıf başkanı sınıf yoklama listesi ile birlikte sınıfı ve binayı hızlı adımlarla koşmadan ANA GİRİŞ MERDİVENİNDEN( 2 NOLU MERDİVEN) İNEREK ANA GİRİŞDEN çıkarak tören alanındaki yerini alacak ve öğretmenleri ile birlikte yoklamasını bekleyecektir. </a:t>
            </a:r>
            <a:endPar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endParaRPr>
          </a:p>
          <a:p>
            <a:pPr marL="285750" indent="-285750" algn="just">
              <a:spcAft>
                <a:spcPts val="0"/>
              </a:spcAft>
              <a:buClr>
                <a:srgbClr val="00B050"/>
              </a:buClr>
              <a:buFont typeface="Wingdings" panose="05000000000000000000" pitchFamily="2" charset="2"/>
              <a:buChar char="Ø"/>
            </a:pP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Bu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katın Tahliyesi anında  Kat Nöbetçi öğretmen sorumlu olarak hazır bulunacaktır.</a:t>
            </a:r>
            <a:endPar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078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6200000" flipV="1">
            <a:off x="4974093" y="-4858538"/>
            <a:ext cx="56988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4097" name="Picture 1"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085705" y="-1585545"/>
            <a:ext cx="4131426" cy="730251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99011" y="4206175"/>
            <a:ext cx="11504814" cy="2585323"/>
          </a:xfrm>
          <a:prstGeom prst="rect">
            <a:avLst/>
          </a:prstGeom>
        </p:spPr>
        <p:txBody>
          <a:bodyPr wrap="square">
            <a:spAutoFit/>
          </a:bodyPr>
          <a:lstStyle/>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Bu  katta bulunan Sınıf 3, Sınıf 4 ve Sınıf 5 de bulunan öğrenciler sınıf öğretmeni önde öğrenciler ikişerli sıra ile arkada ve en arkada sınıf başkanı sınıf yoklama listesi ile birlikte sınıfı ve binayı hızlı adımlarla koşmadan YANGIN MERDİVENİNDEN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(1NOLU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MERDİVEN) çıkacak ve tören alanındaki yerini alacak  öğretmenleri ile birlikte yoklamasını bekleyecektir. </a:t>
            </a:r>
          </a:p>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Sınıf 6, Sınıf 7, Sınıf 8, İdari odalar ve WC de bulunan öğrenciler  sınıf öğretmeni önde öğrenciler ikişerli sıra ile arkada ve en arkada sınıf başkanı sınıf yoklama listesi ile birlikte sınıfı ve binayı hızlı adımlarla koşmadan ANA GİRİŞ MERDİVENİNDEN( 2 NOLU MERDİVEN) İNEREK ANA GİRİŞDEN çıkarak tören alanındaki yerini alacak ve öğretmenleri ile birlikte yoklamasını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bekleyecektir. </a:t>
            </a:r>
          </a:p>
          <a:p>
            <a:pPr marL="285750" indent="-285750" algn="just">
              <a:spcAft>
                <a:spcPts val="0"/>
              </a:spcAft>
              <a:buClr>
                <a:srgbClr val="00B050"/>
              </a:buClr>
              <a:buFont typeface="Wingdings" panose="05000000000000000000" pitchFamily="2" charset="2"/>
              <a:buChar char="Ø"/>
            </a:pP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Bu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katın Tahliyesi anında  Kat Nöbetçi öğretmen sorumlu olarak hazır bulunacaktır.</a:t>
            </a:r>
            <a:endParaRPr lang="tr-TR" dirty="0">
              <a:solidFill>
                <a:schemeClr val="accent4">
                  <a:lumMod val="40000"/>
                  <a:lumOff val="60000"/>
                </a:schemeClr>
              </a:solidFill>
            </a:endParaRPr>
          </a:p>
        </p:txBody>
      </p:sp>
    </p:spTree>
    <p:extLst>
      <p:ext uri="{BB962C8B-B14F-4D97-AF65-F5344CB8AC3E}">
        <p14:creationId xmlns:p14="http://schemas.microsoft.com/office/powerpoint/2010/main" val="227715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6200000" flipV="1">
            <a:off x="4268353" y="-4319913"/>
            <a:ext cx="68395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5121" name="Picture 1"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962393" y="-1527487"/>
            <a:ext cx="4189616" cy="724459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0103" y="4408359"/>
            <a:ext cx="11754196" cy="2308324"/>
          </a:xfrm>
          <a:prstGeom prst="rect">
            <a:avLst/>
          </a:prstGeom>
        </p:spPr>
        <p:txBody>
          <a:bodyPr wrap="square">
            <a:spAutoFit/>
          </a:bodyPr>
          <a:lstStyle/>
          <a:p>
            <a:pPr marL="285750" indent="-285750" algn="just">
              <a:spcAft>
                <a:spcPts val="0"/>
              </a:spcAft>
              <a:buClr>
                <a:srgbClr val="00B050"/>
              </a:buClr>
              <a:buFont typeface="Wingdings" panose="05000000000000000000" pitchFamily="2" charset="2"/>
              <a:buChar char="Ø"/>
            </a:pP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Bu  katta bulunan Bireysel 1,2,3,4,5,6,7,8,9,10,11  de bulunan öğrenciler sınıf öğretmeni önde öğrenciler ikişerli sıra ile arkada ve en arkada sınıf başkanı sınıf yoklama listesi ile birlikte sınıfı ve binayı hızlı adımlarla koşmadan YANGIN MERDİVENİNDEN (  1NOLU MERDİVEN) çıkacak ve tören alanındaki yerini alacak  öğretmenleri ile birlikte yoklamasını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bekleyecektir. </a:t>
            </a:r>
          </a:p>
          <a:p>
            <a:pPr marL="285750" indent="-285750" algn="just">
              <a:spcAft>
                <a:spcPts val="0"/>
              </a:spcAft>
              <a:buClr>
                <a:srgbClr val="00B050"/>
              </a:buClr>
              <a:buFont typeface="Wingdings" panose="05000000000000000000" pitchFamily="2" charset="2"/>
              <a:buChar char="Ø"/>
            </a:pP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Bireysel </a:t>
            </a:r>
            <a:r>
              <a:rPr lang="tr-TR" dirty="0">
                <a:solidFill>
                  <a:schemeClr val="accent4">
                    <a:lumMod val="40000"/>
                    <a:lumOff val="60000"/>
                  </a:schemeClr>
                </a:solidFill>
                <a:latin typeface="Times New Roman" panose="02020603050405020304" pitchFamily="18" charset="0"/>
                <a:ea typeface="Times New Roman" panose="02020603050405020304" pitchFamily="18" charset="0"/>
              </a:rPr>
              <a:t>12,13,14,15,16,17,18,19,20,21,22 ve Zümre odasında bulunan öğrenciler  sınıf öğretmeni önde öğrenciler ikişerli sıra ile arkada ve en arkada sınıf başkanı sınıf yoklama listesi ile birlikte sınıfı ve binayı hızlı adımlarla koşmadan ANA GİRİŞ MERDİVENİNDEN( 2 NOLU MERDİVEN) İNEREK ANA GİRİŞDEN çıkarak tören alanındaki yerini alacak ve öğretmenleri ile birlikte yoklamasını </a:t>
            </a:r>
            <a:r>
              <a:rPr lang="tr-TR" dirty="0" smtClean="0">
                <a:solidFill>
                  <a:schemeClr val="accent4">
                    <a:lumMod val="40000"/>
                    <a:lumOff val="60000"/>
                  </a:schemeClr>
                </a:solidFill>
                <a:latin typeface="Times New Roman" panose="02020603050405020304" pitchFamily="18" charset="0"/>
                <a:ea typeface="Times New Roman" panose="02020603050405020304" pitchFamily="18" charset="0"/>
              </a:rPr>
              <a:t>bekleyecektir.</a:t>
            </a:r>
            <a:endParaRPr lang="tr-TR" dirty="0">
              <a:solidFill>
                <a:schemeClr val="accent4">
                  <a:lumMod val="40000"/>
                  <a:lumOff val="60000"/>
                </a:schemeClr>
              </a:solidFill>
            </a:endParaRPr>
          </a:p>
        </p:txBody>
      </p:sp>
    </p:spTree>
    <p:extLst>
      <p:ext uri="{BB962C8B-B14F-4D97-AF65-F5344CB8AC3E}">
        <p14:creationId xmlns:p14="http://schemas.microsoft.com/office/powerpoint/2010/main" val="374460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40" y="741733"/>
            <a:ext cx="11887200" cy="5909310"/>
          </a:xfrm>
          <a:prstGeom prst="rect">
            <a:avLst/>
          </a:prstGeom>
        </p:spPr>
        <p:txBody>
          <a:bodyPr wrap="square">
            <a:spAutoFit/>
          </a:bodyPr>
          <a:lstStyle/>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Deprem, Yangın İkaz-Alarm Sireni ile başlayacaktır. Bu süreç 45 saniye ile 1 dakika arasında olacaktır.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Öğretmenler ve öğrenciler masalarının yanlarında öğretilen deprem pozisyonunda siren bitinceye kadar bekleyeceklerdir.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Deprem sirenin sonunda bitecektir.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Merdiven, koridor, ve diğer riskli alanlar sorumlularca denetlenir. Mevzii bir tehlike yoksa irtibat elamanları katlara tahliye emrini ulaştırır.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Öncelikle sivil savunma kulübü ile servislerinde görevli olan öğretmen ve öğrenciler hareketlenerek toplanma bölgesinde pozisyon alırlar.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Öğretmenler sınıfların kapısında bekleyeceklerdir</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t>
            </a:r>
            <a:endParaRPr lang="tr-TR" dirty="0">
              <a:solidFill>
                <a:schemeClr val="accent4">
                  <a:lumMod val="20000"/>
                  <a:lumOff val="80000"/>
                </a:schemeClr>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Tahliyede görev alacak personel tahliye güzergahında konumlarını alırlar. (Kat Tahliye Personeli</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t>
            </a:r>
            <a:endParaRPr lang="tr-TR" dirty="0">
              <a:solidFill>
                <a:schemeClr val="accent4">
                  <a:lumMod val="20000"/>
                  <a:lumOff val="80000"/>
                </a:schemeClr>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Tahliye en alt kattan başlamak üzere sınıflarda </a:t>
            </a:r>
            <a:r>
              <a:rPr lang="tr-TR" dirty="0">
                <a:solidFill>
                  <a:srgbClr val="00B050"/>
                </a:solidFill>
                <a:latin typeface="Times New Roman" panose="02020603050405020304" pitchFamily="18" charset="0"/>
                <a:ea typeface="Times New Roman" panose="02020603050405020304" pitchFamily="18" charset="0"/>
              </a:rPr>
              <a:t>sınıf öğretmeni önde, sonra  öğrenciler  ve en arkadan  sınıf başkanı </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olmak üzere </a:t>
            </a:r>
            <a:r>
              <a:rPr lang="tr-TR" dirty="0">
                <a:solidFill>
                  <a:srgbClr val="00B050"/>
                </a:solidFill>
                <a:latin typeface="Times New Roman" panose="02020603050405020304" pitchFamily="18" charset="0"/>
                <a:ea typeface="Times New Roman" panose="02020603050405020304" pitchFamily="18" charset="0"/>
              </a:rPr>
              <a:t>koşmadan hızlı adımlarla </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düzenli bir şekilde hareket edeceklerdir.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Diğer sınıflarda sırayla bunları takip edeceklerdir.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En alt kattaki son sınıf binayı terk ederken1,2 ve 3. katlar sırayla tahliyeyi takip edeceklerdir.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Okulun bahçesindeki toplanma alanında öğrenciler </a:t>
            </a:r>
            <a:r>
              <a:rPr lang="tr-TR" dirty="0">
                <a:solidFill>
                  <a:srgbClr val="00B050"/>
                </a:solidFill>
                <a:latin typeface="Times New Roman" panose="02020603050405020304" pitchFamily="18" charset="0"/>
                <a:ea typeface="Times New Roman" panose="02020603050405020304" pitchFamily="18" charset="0"/>
              </a:rPr>
              <a:t>önceden belirlenen sıra düzenini </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alacaklardır</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Öğretmenler yoklama yaparak eksik öğrencilerinin isimlerini idareye bildireceklerdir. </a:t>
            </a: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Okul İdaresi, öğretmenlerden gelen varsa kayıp öğrenciler için sivil savunma servisleri ile afet ve acil durum müdahale ekiplerini göreve davet ederek kurtarma faaliyetlerini başlatır. Varsa yangınlara müdahale eder. Kendi imkanları ile bu faaliyetleri yapamayacak  ise mahalli İtfaiye ve İl Afet ve Acil Durum Müdürlüğü’ </a:t>
            </a:r>
            <a:r>
              <a:rPr lang="tr-TR" dirty="0" err="1">
                <a:solidFill>
                  <a:schemeClr val="accent4">
                    <a:lumMod val="20000"/>
                    <a:lumOff val="80000"/>
                  </a:schemeClr>
                </a:solidFill>
                <a:latin typeface="Times New Roman" panose="02020603050405020304" pitchFamily="18" charset="0"/>
                <a:ea typeface="Times New Roman" panose="02020603050405020304" pitchFamily="18" charset="0"/>
              </a:rPr>
              <a:t>nden</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 yardım ister</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t>
            </a:r>
            <a:endParaRPr lang="tr-TR" dirty="0">
              <a:solidFill>
                <a:schemeClr val="accent4">
                  <a:lumMod val="20000"/>
                  <a:lumOff val="80000"/>
                </a:schemeClr>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 Öğrenciler evlerine gönderilmez</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t>
            </a:r>
            <a:endParaRPr lang="tr-TR" dirty="0">
              <a:solidFill>
                <a:schemeClr val="accent4">
                  <a:lumMod val="20000"/>
                  <a:lumOff val="80000"/>
                </a:schemeClr>
              </a:solidFill>
              <a:latin typeface="Times New Roman" panose="02020603050405020304" pitchFamily="18" charset="0"/>
              <a:ea typeface="Times New Roman" panose="02020603050405020304" pitchFamily="18" charset="0"/>
            </a:endParaRPr>
          </a:p>
          <a:p>
            <a:pPr marL="342900" lvl="0" indent="-342900" algn="just">
              <a:spcAft>
                <a:spcPts val="0"/>
              </a:spcAft>
              <a:buClr>
                <a:srgbClr val="00B050"/>
              </a:buClr>
              <a:buFont typeface="+mj-lt"/>
              <a:buAutoNum type="arabicParenR"/>
              <a:tabLst>
                <a:tab pos="228600"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 Öğrenciler yakınlarına bir tutanakla teslim </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edilir. </a:t>
            </a:r>
          </a:p>
          <a:p>
            <a:pPr marL="342900" lvl="0" indent="-342900" algn="just">
              <a:spcAft>
                <a:spcPts val="0"/>
              </a:spcAft>
              <a:buClr>
                <a:srgbClr val="00B050"/>
              </a:buClr>
              <a:buFont typeface="+mj-lt"/>
              <a:buAutoNum type="arabicParenR"/>
              <a:tabLst>
                <a:tab pos="228600" algn="l"/>
              </a:tabLst>
            </a:pP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Kimsesiz </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çocuklar polis nezaretinde, Aile ve Sosyal Politikalar İl Müdürlüğü yetkililerine teslim edilir.</a:t>
            </a:r>
            <a:endParaRPr lang="tr-TR" dirty="0">
              <a:solidFill>
                <a:schemeClr val="accent4">
                  <a:lumMod val="20000"/>
                  <a:lumOff val="80000"/>
                </a:schemeClr>
              </a:solidFill>
            </a:endParaRPr>
          </a:p>
        </p:txBody>
      </p:sp>
      <p:sp>
        <p:nvSpPr>
          <p:cNvPr id="5" name="Dikdörtgen 4"/>
          <p:cNvSpPr/>
          <p:nvPr/>
        </p:nvSpPr>
        <p:spPr>
          <a:xfrm>
            <a:off x="421176" y="372401"/>
            <a:ext cx="9562407" cy="369332"/>
          </a:xfrm>
          <a:prstGeom prst="rect">
            <a:avLst/>
          </a:prstGeom>
        </p:spPr>
        <p:txBody>
          <a:bodyPr wrap="square">
            <a:spAutoFit/>
          </a:bodyPr>
          <a:lstStyle/>
          <a:p>
            <a:r>
              <a:rPr lang="tr-TR" b="1" dirty="0">
                <a:solidFill>
                  <a:srgbClr val="00B050"/>
                </a:solidFill>
                <a:latin typeface="Times New Roman" panose="02020603050405020304" pitchFamily="18" charset="0"/>
                <a:ea typeface="Times New Roman" panose="02020603050405020304" pitchFamily="18" charset="0"/>
              </a:rPr>
              <a:t>DEPREM VE YANGINDA PERSONEL TAHLİYE OPERASYONU GENEL ESASLARI</a:t>
            </a:r>
            <a:endParaRPr lang="tr-TR" dirty="0">
              <a:solidFill>
                <a:srgbClr val="00B050"/>
              </a:solidFill>
            </a:endParaRPr>
          </a:p>
        </p:txBody>
      </p:sp>
    </p:spTree>
    <p:extLst>
      <p:ext uri="{BB962C8B-B14F-4D97-AF65-F5344CB8AC3E}">
        <p14:creationId xmlns:p14="http://schemas.microsoft.com/office/powerpoint/2010/main" val="1424481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0668" y="590980"/>
            <a:ext cx="11937534" cy="5447645"/>
          </a:xfrm>
          <a:prstGeom prst="rect">
            <a:avLst/>
          </a:prstGeom>
        </p:spPr>
        <p:txBody>
          <a:bodyPr wrap="square">
            <a:spAutoFit/>
          </a:bodyPr>
          <a:lstStyle/>
          <a:p>
            <a:pPr lvl="0" algn="ctr">
              <a:spcAft>
                <a:spcPts val="0"/>
              </a:spcAft>
            </a:pPr>
            <a:r>
              <a:rPr lang="tr-TR" sz="2000" b="1" dirty="0">
                <a:solidFill>
                  <a:srgbClr val="00B050"/>
                </a:solidFill>
                <a:latin typeface="Times New Roman" panose="02020603050405020304" pitchFamily="18" charset="0"/>
                <a:ea typeface="Times New Roman" panose="02020603050405020304" pitchFamily="18" charset="0"/>
              </a:rPr>
              <a:t>DEPREM VE YANGIN PERSONEL TAHLİYE PLANI, HAREKET TARZI,  UYGULAMA USUL VE ESASLARI İLE GÖREVLER </a:t>
            </a:r>
            <a:endParaRPr lang="tr-TR" sz="2000" b="1" dirty="0" smtClean="0">
              <a:solidFill>
                <a:srgbClr val="00B050"/>
              </a:solidFill>
              <a:latin typeface="Times New Roman" panose="02020603050405020304" pitchFamily="18" charset="0"/>
              <a:ea typeface="Times New Roman" panose="02020603050405020304" pitchFamily="18" charset="0"/>
            </a:endParaRPr>
          </a:p>
          <a:p>
            <a:pPr lvl="0" algn="ctr">
              <a:spcAft>
                <a:spcPts val="0"/>
              </a:spcAft>
            </a:pPr>
            <a:endParaRPr lang="tr-TR" sz="2000" dirty="0">
              <a:latin typeface="Times New Roman" panose="02020603050405020304" pitchFamily="18" charset="0"/>
              <a:ea typeface="Times New Roman" panose="02020603050405020304" pitchFamily="18" charset="0"/>
            </a:endParaRPr>
          </a:p>
          <a:p>
            <a:pPr indent="457200"/>
            <a:r>
              <a:rPr lang="tr-TR" b="1" dirty="0" smtClean="0">
                <a:solidFill>
                  <a:schemeClr val="accent4">
                    <a:lumMod val="20000"/>
                    <a:lumOff val="80000"/>
                  </a:schemeClr>
                </a:solidFill>
                <a:latin typeface="Times New Roman" panose="02020603050405020304" pitchFamily="18" charset="0"/>
                <a:ea typeface="Times New Roman" panose="02020603050405020304" pitchFamily="18" charset="0"/>
              </a:rPr>
              <a:t> </a:t>
            </a:r>
            <a:r>
              <a:rPr lang="tr-TR" b="1" dirty="0">
                <a:solidFill>
                  <a:schemeClr val="accent4">
                    <a:lumMod val="20000"/>
                    <a:lumOff val="80000"/>
                  </a:schemeClr>
                </a:solidFill>
                <a:latin typeface="Times New Roman" panose="02020603050405020304" pitchFamily="18" charset="0"/>
                <a:ea typeface="Times New Roman" panose="02020603050405020304" pitchFamily="18" charset="0"/>
              </a:rPr>
              <a:t>Alarm için verilen Siren sesi </a:t>
            </a:r>
            <a:r>
              <a:rPr lang="tr-TR" b="1" dirty="0" smtClean="0">
                <a:solidFill>
                  <a:schemeClr val="accent4">
                    <a:lumMod val="20000"/>
                    <a:lumOff val="80000"/>
                  </a:schemeClr>
                </a:solidFill>
                <a:latin typeface="Times New Roman" panose="02020603050405020304" pitchFamily="18" charset="0"/>
                <a:ea typeface="Times New Roman" panose="02020603050405020304" pitchFamily="18" charset="0"/>
              </a:rPr>
              <a:t>bitince;</a:t>
            </a:r>
          </a:p>
          <a:p>
            <a:pPr indent="457200"/>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Tüm personel ve öğrenciler aşağıda açıklandığı şekilde görevlerini yaparak binayı  tahliye edeceklerdir.</a:t>
            </a:r>
          </a:p>
          <a:p>
            <a:pPr indent="450215" algn="just">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indent="450215" algn="just">
              <a:spcAft>
                <a:spcPts val="0"/>
              </a:spcAft>
            </a:pPr>
            <a:r>
              <a:rPr lang="tr-TR" b="1" dirty="0">
                <a:latin typeface="Times New Roman" panose="02020603050405020304" pitchFamily="18" charset="0"/>
                <a:ea typeface="Times New Roman" panose="02020603050405020304" pitchFamily="18" charset="0"/>
              </a:rPr>
              <a:t>                   </a:t>
            </a:r>
            <a:r>
              <a:rPr lang="tr-TR" b="1" dirty="0">
                <a:solidFill>
                  <a:srgbClr val="00B050"/>
                </a:solidFill>
                <a:latin typeface="Times New Roman" panose="02020603050405020304" pitchFamily="18" charset="0"/>
                <a:ea typeface="Times New Roman" panose="02020603050405020304" pitchFamily="18" charset="0"/>
              </a:rPr>
              <a:t>DERS ÖĞRETMENLERİNİN GÖREVLERİ :</a:t>
            </a:r>
            <a:endParaRPr lang="tr-TR" dirty="0">
              <a:solidFill>
                <a:srgbClr val="00B050"/>
              </a:solidFill>
              <a:latin typeface="Times New Roman" panose="02020603050405020304" pitchFamily="18" charset="0"/>
              <a:ea typeface="Times New Roman" panose="02020603050405020304" pitchFamily="18" charset="0"/>
            </a:endParaRPr>
          </a:p>
          <a:p>
            <a:pPr indent="450215" algn="just">
              <a:spcAft>
                <a:spcPts val="0"/>
              </a:spcAft>
            </a:pPr>
            <a:r>
              <a:rPr lang="tr-TR" dirty="0">
                <a:latin typeface="Times New Roman" panose="02020603050405020304" pitchFamily="18" charset="0"/>
                <a:ea typeface="Times New Roman" panose="02020603050405020304" pitchFamily="18" charset="0"/>
              </a:rPr>
              <a:t> </a:t>
            </a:r>
          </a:p>
          <a:p>
            <a:pPr marL="342900" lvl="0" indent="-342900" algn="just">
              <a:spcAft>
                <a:spcPts val="0"/>
              </a:spcAft>
              <a:buClr>
                <a:srgbClr val="00B050"/>
              </a:buClr>
              <a:buFont typeface="+mj-lt"/>
              <a:buAutoNum type="arabicPeriod"/>
              <a:tabLst>
                <a:tab pos="733425"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Sınıflarındaki tüm pencere ve kapıları kontrol edecek ve kapalı  olmalarını sağlayacaklardır</a:t>
            </a:r>
            <a:r>
              <a:rPr lang="tr-TR" dirty="0" smtClean="0">
                <a:solidFill>
                  <a:schemeClr val="accent4">
                    <a:lumMod val="20000"/>
                    <a:lumOff val="80000"/>
                  </a:schemeClr>
                </a:solidFill>
                <a:latin typeface="Times New Roman" panose="02020603050405020304" pitchFamily="18" charset="0"/>
                <a:ea typeface="Times New Roman" panose="02020603050405020304" pitchFamily="18" charset="0"/>
              </a:rPr>
              <a:t>.</a:t>
            </a: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 </a:t>
            </a:r>
          </a:p>
          <a:p>
            <a:pPr marL="342900" lvl="0" indent="-342900" algn="just">
              <a:spcAft>
                <a:spcPts val="0"/>
              </a:spcAft>
              <a:buClr>
                <a:srgbClr val="00B050"/>
              </a:buClr>
              <a:buFont typeface="+mj-lt"/>
              <a:buAutoNum type="arabicPeriod"/>
              <a:tabLst>
                <a:tab pos="733425"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Sınıf öğretmenleri sınıf kapısı önünde bekleyerek; Sınıf ve kat için tahliye emri gelince,  öğrencileri paniğe kapılmadan düzenli ve seri şekilde önceden belirlenen güzergahtan binayı terk etmeleri için yönlendirecekler ve Bahçede toplanma alanındaki yerlerini almalarını sağlayacaklardır.  </a:t>
            </a:r>
          </a:p>
          <a:p>
            <a:pPr marL="342900" lvl="0" indent="-342900" algn="just">
              <a:spcAft>
                <a:spcPts val="0"/>
              </a:spcAft>
              <a:buClr>
                <a:srgbClr val="00B050"/>
              </a:buClr>
              <a:buFont typeface="+mj-lt"/>
              <a:buAutoNum type="arabicPeriod"/>
              <a:tabLst>
                <a:tab pos="733425" algn="l"/>
              </a:tabLst>
            </a:pPr>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Toplanma yerinde sınıflarının yoklamaları yaparak talimatları bekleyeceklerdir. </a:t>
            </a:r>
          </a:p>
          <a:p>
            <a:pPr indent="450215" algn="just">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indent="450215" algn="just">
              <a:spcAft>
                <a:spcPts val="0"/>
              </a:spcAft>
            </a:pPr>
            <a:r>
              <a:rPr lang="tr-TR" b="1" dirty="0">
                <a:latin typeface="Times New Roman" panose="02020603050405020304" pitchFamily="18" charset="0"/>
                <a:ea typeface="Times New Roman" panose="02020603050405020304" pitchFamily="18" charset="0"/>
              </a:rPr>
              <a:t>                   </a:t>
            </a:r>
            <a:r>
              <a:rPr lang="tr-TR" b="1" dirty="0">
                <a:solidFill>
                  <a:srgbClr val="00B050"/>
                </a:solidFill>
                <a:latin typeface="Times New Roman" panose="02020603050405020304" pitchFamily="18" charset="0"/>
                <a:ea typeface="Times New Roman" panose="02020603050405020304" pitchFamily="18" charset="0"/>
              </a:rPr>
              <a:t>SINIF BAŞKANLARININ GÖREVLERİ :</a:t>
            </a:r>
            <a:endParaRPr lang="tr-TR" dirty="0">
              <a:solidFill>
                <a:srgbClr val="00B050"/>
              </a:solidFill>
              <a:latin typeface="Times New Roman" panose="02020603050405020304" pitchFamily="18" charset="0"/>
              <a:ea typeface="Times New Roman" panose="02020603050405020304" pitchFamily="18" charset="0"/>
            </a:endParaRPr>
          </a:p>
          <a:p>
            <a:pPr indent="450215" algn="just">
              <a:spcAft>
                <a:spcPts val="0"/>
              </a:spcAft>
            </a:pPr>
            <a:r>
              <a:rPr lang="tr-TR" b="1" dirty="0">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indent="457200"/>
            <a:r>
              <a:rPr lang="tr-TR" dirty="0">
                <a:solidFill>
                  <a:schemeClr val="accent4">
                    <a:lumMod val="20000"/>
                    <a:lumOff val="80000"/>
                  </a:schemeClr>
                </a:solidFill>
                <a:latin typeface="Times New Roman" panose="02020603050405020304" pitchFamily="18" charset="0"/>
                <a:ea typeface="Times New Roman" panose="02020603050405020304" pitchFamily="18" charset="0"/>
              </a:rPr>
              <a:t>Sınıf ve kat için tahliye emri gelince, Sınıf öğretmeni ve öğrenciler sınıfı boşalttıktan sonra sınıfı kontrol edip, kapısını kapatarak, sınıf yoklama listesi ile birlikte binayı terk ederek, bahçede toplanma alanındaki yerini alacak ve sınıf öğretmeninin yoklama yapmasına yardımcı olacaktır.</a:t>
            </a:r>
            <a:endParaRPr lang="tr-TR" dirty="0">
              <a:solidFill>
                <a:schemeClr val="accent4">
                  <a:lumMod val="20000"/>
                  <a:lumOff val="80000"/>
                </a:schemeClr>
              </a:solidFill>
            </a:endParaRPr>
          </a:p>
        </p:txBody>
      </p:sp>
    </p:spTree>
    <p:extLst>
      <p:ext uri="{BB962C8B-B14F-4D97-AF65-F5344CB8AC3E}">
        <p14:creationId xmlns:p14="http://schemas.microsoft.com/office/powerpoint/2010/main" val="1332384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265</TotalTime>
  <Words>1002</Words>
  <Application>Microsoft Office PowerPoint</Application>
  <PresentationFormat>Geniş ekran</PresentationFormat>
  <Paragraphs>69</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Calibri</vt:lpstr>
      <vt:lpstr>Century Gothic</vt:lpstr>
      <vt:lpstr>Times New Roman</vt:lpstr>
      <vt:lpstr>Wingdings</vt:lpstr>
      <vt:lpstr>Wingdings 3</vt:lpstr>
      <vt:lpstr>Dilim</vt:lpstr>
      <vt:lpstr>SİVAS MUZAFFER SARISÖZEN GÜZEL SANATLAR LİSESİ OKUL MÜDÜRLÜĞÜ TAHLİYE PLANI (2024)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SİVAS MUZAFFER SARISÖZEN GÜZEL SANATLAR LİSESİ OKUL MÜDÜRLÜĞÜ TAHLİYE PLANI</dc:title>
  <dc:creator>Etkileşimli Tahta</dc:creator>
  <cp:lastModifiedBy>MMR-2</cp:lastModifiedBy>
  <cp:revision>31</cp:revision>
  <dcterms:created xsi:type="dcterms:W3CDTF">2024-03-04T05:55:38Z</dcterms:created>
  <dcterms:modified xsi:type="dcterms:W3CDTF">2024-03-05T08:03:46Z</dcterms:modified>
</cp:coreProperties>
</file>