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5"/>
  </p:notesMasterIdLst>
  <p:sldIdLst>
    <p:sldId id="279" r:id="rId2"/>
    <p:sldId id="363" r:id="rId3"/>
    <p:sldId id="412" r:id="rId4"/>
    <p:sldId id="394" r:id="rId5"/>
    <p:sldId id="369" r:id="rId6"/>
    <p:sldId id="353" r:id="rId7"/>
    <p:sldId id="390" r:id="rId8"/>
    <p:sldId id="419" r:id="rId9"/>
    <p:sldId id="420" r:id="rId10"/>
    <p:sldId id="421" r:id="rId11"/>
    <p:sldId id="423" r:id="rId12"/>
    <p:sldId id="424" r:id="rId13"/>
    <p:sldId id="425" r:id="rId14"/>
  </p:sldIdLst>
  <p:sldSz cx="12192000" cy="6858000"/>
  <p:notesSz cx="6724650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C0000"/>
    <a:srgbClr val="8A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Orta Stil 3 - Vurgu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1657" autoAdjust="0"/>
  </p:normalViewPr>
  <p:slideViewPr>
    <p:cSldViewPr snapToGrid="0">
      <p:cViewPr>
        <p:scale>
          <a:sx n="70" d="100"/>
          <a:sy n="70" d="100"/>
        </p:scale>
        <p:origin x="-678" y="-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801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08413" y="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243441E8-030A-4741-AE66-6EEBB7AC5313}" type="datetimeFigureOut">
              <a:rPr lang="tr-TR" smtClean="0"/>
              <a:pPr/>
              <a:t>19.12.2021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35075"/>
            <a:ext cx="59277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3101" y="4751389"/>
            <a:ext cx="5378450" cy="3889376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95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08413" y="9378951"/>
            <a:ext cx="2914650" cy="495300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EA4B4934-513B-4960-9D0D-343335BD83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64367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DF01-112D-4437-A918-D986FF31F4F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33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3A522-30CB-45B6-9EFC-27B25A7E376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68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62DE-EB1B-481E-A8E0-F0CA15B63FA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1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CBF2-59FE-4682-8907-52782C3D4EB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18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C614-25BF-4992-BE27-3CA4F1A94B8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448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8A095-0F5C-47B9-B250-6464554D1C8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925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99C31-3222-478A-ACB4-B16182AA25E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059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BDFB1-789D-4B93-B49E-D05EEF48B6C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79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F59B-34BA-40DD-8C5D-FE2DE32CB39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Cambria" panose="02040503050406030204" pitchFamily="18" charset="0"/>
              </a:defRPr>
            </a:lvl1pPr>
          </a:lstStyle>
          <a:p>
            <a:fld id="{38CC9735-4242-4435-8C65-38800299BE2A}" type="slidenum">
              <a:rPr lang="tr-TR" smtClean="0">
                <a:solidFill>
                  <a:prstClr val="black"/>
                </a:solidFill>
              </a:rPr>
              <a:pPr/>
              <a:t>‹#›</a:t>
            </a:fld>
            <a:r>
              <a:rPr lang="tr-TR" dirty="0">
                <a:solidFill>
                  <a:prstClr val="black"/>
                </a:solidFill>
              </a:rPr>
              <a:t> / 18</a:t>
            </a:r>
          </a:p>
        </p:txBody>
      </p:sp>
    </p:spTree>
    <p:extLst>
      <p:ext uri="{BB962C8B-B14F-4D97-AF65-F5344CB8AC3E}">
        <p14:creationId xmlns:p14="http://schemas.microsoft.com/office/powerpoint/2010/main" xmlns="" val="271462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3EE2F-75B4-452E-84DA-0E06E950373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743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B8B8-BE59-43E5-BA91-0BDAA458F776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392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8FE53-4F96-4661-9AA7-1BA9846378E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19.12.2021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67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6" name="Resim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2 Başlık"/>
            <p:cNvSpPr txBox="1">
              <a:spLocks/>
            </p:cNvSpPr>
            <p:nvPr/>
          </p:nvSpPr>
          <p:spPr>
            <a:xfrm>
              <a:off x="5041900" y="3676651"/>
              <a:ext cx="4457700" cy="844549"/>
            </a:xfrm>
            <a:prstGeom prst="rect">
              <a:avLst/>
            </a:prstGeom>
          </p:spPr>
          <p:txBody>
            <a:bodyPr/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tr-TR" sz="2400" b="1" dirty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Meslekî ve Teknik Eğitim</a:t>
              </a:r>
            </a:p>
            <a:p>
              <a:pPr algn="ctr"/>
              <a:r>
                <a:rPr lang="tr-TR" sz="2400" b="1" dirty="0">
                  <a:solidFill>
                    <a:srgbClr val="6C0000"/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Genel Müdürlüğü</a:t>
              </a:r>
            </a:p>
          </p:txBody>
        </p:sp>
      </p:grpSp>
      <p:sp>
        <p:nvSpPr>
          <p:cNvPr id="7" name="Dikdörtgen 6"/>
          <p:cNvSpPr/>
          <p:nvPr/>
        </p:nvSpPr>
        <p:spPr>
          <a:xfrm>
            <a:off x="3379876" y="4959932"/>
            <a:ext cx="7781747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r-TR" sz="2400" b="1" dirty="0"/>
              <a:t>Mesleki Eğitimi Tanıtma ve Yaygınlaştırma Projesi (METYAP)</a:t>
            </a:r>
          </a:p>
        </p:txBody>
      </p:sp>
    </p:spTree>
    <p:extLst>
      <p:ext uri="{BB962C8B-B14F-4D97-AF65-F5344CB8AC3E}">
        <p14:creationId xmlns:p14="http://schemas.microsoft.com/office/powerpoint/2010/main" xmlns="" val="2308363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BAŞVURU ŞARTLARI NELERDİR?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</a:t>
            </a:r>
            <a:r>
              <a:rPr lang="tr-TR" altLang="tr-TR" b="1" dirty="0"/>
              <a:t>Başvuru tarihinde; </a:t>
            </a:r>
            <a:endParaRPr lang="tr-TR" altLang="tr-TR" b="1" dirty="0" smtClean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M</a:t>
            </a:r>
            <a:r>
              <a:rPr lang="tr-TR" altLang="tr-TR" b="1" dirty="0" smtClean="0"/>
              <a:t>esleklerinde </a:t>
            </a:r>
            <a:r>
              <a:rPr lang="tr-TR" altLang="tr-TR" b="1" dirty="0"/>
              <a:t>en az 5 yıl </a:t>
            </a:r>
            <a:r>
              <a:rPr lang="tr-TR" altLang="tr-TR" b="1" dirty="0" err="1"/>
              <a:t>SGK’lı</a:t>
            </a:r>
            <a:r>
              <a:rPr lang="tr-TR" altLang="tr-TR" b="1" dirty="0"/>
              <a:t> olarak çalışmış olduğunu belgelendirenler öncelikle kalfalık sınavına, </a:t>
            </a:r>
            <a:endParaRPr lang="tr-TR" altLang="tr-TR" b="1" dirty="0" smtClean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Kalfalık </a:t>
            </a:r>
            <a:r>
              <a:rPr lang="tr-TR" altLang="tr-TR" b="1" dirty="0"/>
              <a:t>sınavında başarılı olanlar ise bir dönem sonra ustalık sınavına alınırlar.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 smtClean="0"/>
              <a:t> </a:t>
            </a:r>
            <a:r>
              <a:rPr lang="tr-TR" altLang="tr-TR" b="1" dirty="0" err="1"/>
              <a:t>SGK’lı</a:t>
            </a:r>
            <a:r>
              <a:rPr lang="tr-TR" altLang="tr-TR" b="1" dirty="0"/>
              <a:t> çalışmışlık süresi 5 yıldan az olanlar kalfalık sınavına alınırlar.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  <p:extLst>
      <p:ext uri="{BB962C8B-B14F-4D97-AF65-F5344CB8AC3E}">
        <p14:creationId xmlns:p14="http://schemas.microsoft.com/office/powerpoint/2010/main" xmlns="" val="3296810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094509"/>
            <a:ext cx="11466902" cy="5496791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SINAV DÖNEMLERİ VE SINAVLARIN YAPILIŞ ŞEKLİ NASILDIR?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Kalfalık ve ustalık sınavları, her yıl </a:t>
            </a:r>
            <a:r>
              <a:rPr lang="tr-TR" altLang="tr-TR" b="1" u="sng" dirty="0">
                <a:solidFill>
                  <a:srgbClr val="FF0000"/>
                </a:solidFill>
              </a:rPr>
              <a:t>şubat, nisan, haziran, ağustos, ekim ve aralık</a:t>
            </a:r>
            <a:r>
              <a:rPr lang="tr-TR" altLang="tr-TR" b="1" dirty="0"/>
              <a:t> aylarında, il millî eğitim müdürlüklerince il merkezi ve ilçelerde belirlenen okul/kurum veya işletmelerde gerçekleştirilir.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Adaylar teorik ve beceri sınavı olmak üzere iki sınava tabi tutulurlar.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/>
              <a:t> Yapılan bu yeni düzenleme ile kalfalık/ustalık belgesine ihtiyacı olan çalışanların daha kısa sürede belgeye ulaşabilmeleri sağlanmıştır.</a:t>
            </a:r>
            <a:endParaRPr lang="tr-TR" altLang="tr-TR" b="1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  <p:extLst>
      <p:ext uri="{BB962C8B-B14F-4D97-AF65-F5344CB8AC3E}">
        <p14:creationId xmlns:p14="http://schemas.microsoft.com/office/powerpoint/2010/main" xmlns="" val="4127727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SINAV DÖNEMLERİ VE SINAVLARIN YAPILIŞ ŞEKLİ NASILDIR?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Teorik sınavlar e-Sınav şeklinde yapılmaktadır.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Beceri sınavları ise her meslek dalı için hazırlanmış Beceri Sınavı Değerlendirme Kriterleri doğrultusunda kamera kaydı altında yapılmaktadır. (Sınav komisyonlarında oda temsilcileri de bulunur)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Teorik sınava girmek ve beceri sınavından en az 50 almak şartıyla, teorik sınavın %40’ı ile beceri sınavının %60’ının toplamı 50 ve üzeri olanlar başarılı sayılır.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  <p:extLst>
      <p:ext uri="{BB962C8B-B14F-4D97-AF65-F5344CB8AC3E}">
        <p14:creationId xmlns:p14="http://schemas.microsoft.com/office/powerpoint/2010/main" xmlns="" val="333084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 PROJE İLE İLGİLİ OLARAK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OKULUMUZ İDARESİ VE </a:t>
            </a:r>
          </a:p>
          <a:p>
            <a:r>
              <a:rPr lang="tr-TR" dirty="0" smtClean="0"/>
              <a:t>REBERLİK SERVİSİNDEN </a:t>
            </a:r>
          </a:p>
          <a:p>
            <a:pPr lvl="8"/>
            <a:endParaRPr lang="tr-TR" dirty="0" smtClean="0"/>
          </a:p>
          <a:p>
            <a:pPr lvl="8">
              <a:buNone/>
            </a:pPr>
            <a:endParaRPr lang="tr-TR" dirty="0" smtClean="0"/>
          </a:p>
          <a:p>
            <a:pPr lvl="8"/>
            <a:r>
              <a:rPr lang="tr-TR" sz="2800" dirty="0" smtClean="0"/>
              <a:t>BİLGİ ALINABİLİR,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C9735-4242-4435-8C65-38800299BE2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1 Başlık"/>
          <p:cNvSpPr txBox="1">
            <a:spLocks noGrp="1"/>
          </p:cNvSpPr>
          <p:nvPr>
            <p:ph type="title"/>
          </p:nvPr>
        </p:nvSpPr>
        <p:spPr>
          <a:xfrm>
            <a:off x="769961" y="1"/>
            <a:ext cx="10515600" cy="928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0349" y="1397001"/>
            <a:ext cx="11311301" cy="5054599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0070C0"/>
                </a:solidFill>
              </a:rPr>
              <a:t>PROJENİN ADI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Mesleki Eğitimi Tanıtma ve Yaygınlaştırma Projesi (METYAP)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0070C0"/>
                </a:solidFill>
              </a:rPr>
              <a:t>PROJENİN AMACI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Mesleki Eğitim Merkezi Programının Tanıtımı Yoluyla İşletmelerin Nitelikli Eleman İhtiyacının Karşılanması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0070C0"/>
                </a:solidFill>
              </a:rPr>
              <a:t>PROJE PAYDAŞLARI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TOBB-TESK-UNİCEF-İLO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0070C0"/>
                </a:solidFill>
              </a:rPr>
              <a:t>PROJENİN SÜRESİ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15 Ocak – 16 Temmuz 2021</a:t>
            </a:r>
          </a:p>
        </p:txBody>
      </p:sp>
    </p:spTree>
    <p:extLst>
      <p:ext uri="{BB962C8B-B14F-4D97-AF65-F5344CB8AC3E}">
        <p14:creationId xmlns:p14="http://schemas.microsoft.com/office/powerpoint/2010/main" xmlns="" val="367720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0349" y="1609725"/>
            <a:ext cx="11311301" cy="4124325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6764 sayılı Kanun ile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Çıraklık eğitimi zorunlu eğitim kapsamına alınmış 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Mesleki Eğitim Merkezleri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Mesleki ve Teknik Ortaöğretim Kurumu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olarak yapılandırılmıştır.</a:t>
            </a:r>
          </a:p>
        </p:txBody>
      </p:sp>
    </p:spTree>
    <p:extLst>
      <p:ext uri="{BB962C8B-B14F-4D97-AF65-F5344CB8AC3E}">
        <p14:creationId xmlns:p14="http://schemas.microsoft.com/office/powerpoint/2010/main" xmlns="" val="169860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6499" y="1131216"/>
            <a:ext cx="11387579" cy="5467547"/>
          </a:xfrm>
        </p:spPr>
        <p:txBody>
          <a:bodyPr>
            <a:noAutofit/>
          </a:bodyPr>
          <a:lstStyle/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/>
              <a:t> Mesleki Eğitim Merkezinde okuyan öğrencilerden </a:t>
            </a:r>
            <a:endParaRPr lang="tr-TR" b="1" dirty="0" smtClean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/>
              <a:t>Meslek </a:t>
            </a:r>
            <a:r>
              <a:rPr lang="tr-TR" b="1" dirty="0"/>
              <a:t>Lisesi mezunu olmak isteyenlerin almaları gereken fark </a:t>
            </a:r>
            <a:r>
              <a:rPr lang="tr-TR" b="1" dirty="0" smtClean="0"/>
              <a:t>derslerini tamamlayıp </a:t>
            </a:r>
            <a:r>
              <a:rPr lang="tr-TR" b="1" i="1" u="sng" dirty="0" smtClean="0"/>
              <a:t>2019-2020 </a:t>
            </a:r>
            <a:r>
              <a:rPr lang="tr-TR" b="1" i="1" u="sng" dirty="0"/>
              <a:t>eğitim ve öğretim yılından itibaren </a:t>
            </a:r>
            <a:r>
              <a:rPr lang="tr-TR" b="1" i="1" u="sng" dirty="0">
                <a:solidFill>
                  <a:srgbClr val="FF0000"/>
                </a:solidFill>
              </a:rPr>
              <a:t>DİPLOMA PROGRAMI</a:t>
            </a:r>
            <a:r>
              <a:rPr lang="tr-TR" b="1" i="1" u="sng" dirty="0"/>
              <a:t> uygulanmaya başlanmıştır.</a:t>
            </a: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endParaRPr lang="tr-TR" b="1" dirty="0"/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/>
              <a:t> </a:t>
            </a:r>
            <a:r>
              <a:rPr lang="tr-TR" b="1" dirty="0">
                <a:solidFill>
                  <a:srgbClr val="0070C0"/>
                </a:solidFill>
              </a:rPr>
              <a:t>Mesleki eğitim merkezlerinden önceki yıllarda kalfalık ve ustalık belgesi almış olanların da fark derslerini tamamlayıp 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b="1" dirty="0" smtClean="0">
                <a:solidFill>
                  <a:srgbClr val="0070C0"/>
                </a:solidFill>
              </a:rPr>
              <a:t>Meslek </a:t>
            </a:r>
            <a:r>
              <a:rPr lang="tr-TR" b="1" dirty="0">
                <a:solidFill>
                  <a:srgbClr val="0070C0"/>
                </a:solidFill>
              </a:rPr>
              <a:t>Lisesi diploması alabilmeleri için 14.08.2020 tarihi itibariyle </a:t>
            </a:r>
            <a:r>
              <a:rPr lang="tr-TR" b="1" dirty="0">
                <a:solidFill>
                  <a:srgbClr val="FF0000"/>
                </a:solidFill>
              </a:rPr>
              <a:t>TELAFİ PROGRAMI</a:t>
            </a:r>
            <a:r>
              <a:rPr lang="tr-TR" b="1" dirty="0">
                <a:solidFill>
                  <a:srgbClr val="0070C0"/>
                </a:solidFill>
              </a:rPr>
              <a:t> başlatılmıştır.</a:t>
            </a:r>
            <a:endParaRPr lang="tr-TR" altLang="tr-TR" b="1" dirty="0">
              <a:solidFill>
                <a:srgbClr val="0070C0"/>
              </a:solidFill>
            </a:endParaRPr>
          </a:p>
        </p:txBody>
      </p:sp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  <p:extLst>
      <p:ext uri="{BB962C8B-B14F-4D97-AF65-F5344CB8AC3E}">
        <p14:creationId xmlns:p14="http://schemas.microsoft.com/office/powerpoint/2010/main" xmlns="" val="274564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680221"/>
            <a:ext cx="4177779" cy="4177779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61196" y="4001440"/>
            <a:ext cx="3330804" cy="2870720"/>
          </a:xfrm>
          <a:prstGeom prst="rect">
            <a:avLst/>
          </a:prstGeom>
        </p:spPr>
      </p:pic>
      <p:sp>
        <p:nvSpPr>
          <p:cNvPr id="8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lvl="0" indent="0" algn="just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prstClr val="black"/>
                </a:solidFill>
              </a:rPr>
              <a:t>Mesleki eğitim merkezi programı; Okulda verilen teorik eğitim ile işletmelerde yapılan pratik eğitimin bir bütünlük içerisinde uygulandığı, bireyleri bir mesleğe hazırlayan, mesleklerinde gelişmelerine olanak sağlayan, </a:t>
            </a:r>
            <a:r>
              <a:rPr lang="tr-TR" altLang="tr-TR" b="1" u="sng" dirty="0">
                <a:solidFill>
                  <a:srgbClr val="FF0000"/>
                </a:solidFill>
              </a:rPr>
              <a:t>Kalfalık/Ustalık belgesine ve diplomaya</a:t>
            </a:r>
            <a:r>
              <a:rPr lang="tr-TR" altLang="tr-TR" b="1" dirty="0">
                <a:solidFill>
                  <a:prstClr val="black"/>
                </a:solidFill>
              </a:rPr>
              <a:t> götüren program türüdür.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endParaRPr lang="tr-TR" altLang="tr-TR" b="1" dirty="0">
              <a:solidFill>
                <a:prstClr val="black"/>
              </a:solidFill>
            </a:endParaRP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prstClr val="black"/>
                </a:solidFill>
              </a:rPr>
              <a:t>Çırak öğrenciler haftada;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1 veya 2 gün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okulda teorik eğitim,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4 veya 5 gün</a:t>
            </a:r>
          </a:p>
          <a:p>
            <a:pPr marL="0" lvl="0" indent="0" algn="ctr" defTabSz="457200">
              <a:lnSpc>
                <a:spcPct val="100000"/>
              </a:lnSpc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işletmelerde pratik eğitim alırlar.</a:t>
            </a:r>
          </a:p>
        </p:txBody>
      </p:sp>
    </p:spTree>
    <p:extLst>
      <p:ext uri="{BB962C8B-B14F-4D97-AF65-F5344CB8AC3E}">
        <p14:creationId xmlns:p14="http://schemas.microsoft.com/office/powerpoint/2010/main" xmlns="" val="3079410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1"/>
          <p:cNvGrpSpPr/>
          <p:nvPr/>
        </p:nvGrpSpPr>
        <p:grpSpPr>
          <a:xfrm>
            <a:off x="1036948" y="65990"/>
            <a:ext cx="11155052" cy="6534241"/>
            <a:chOff x="1036948" y="65990"/>
            <a:chExt cx="11155052" cy="6534241"/>
          </a:xfrm>
        </p:grpSpPr>
        <p:sp>
          <p:nvSpPr>
            <p:cNvPr id="6" name="Serbest Form 5"/>
            <p:cNvSpPr/>
            <p:nvPr/>
          </p:nvSpPr>
          <p:spPr>
            <a:xfrm>
              <a:off x="4446979" y="5313232"/>
              <a:ext cx="6277162" cy="1286999"/>
            </a:xfrm>
            <a:custGeom>
              <a:avLst/>
              <a:gdLst>
                <a:gd name="connsiteX0" fmla="*/ 214504 w 1286998"/>
                <a:gd name="connsiteY0" fmla="*/ 0 h 6277162"/>
                <a:gd name="connsiteX1" fmla="*/ 1072494 w 1286998"/>
                <a:gd name="connsiteY1" fmla="*/ 0 h 6277162"/>
                <a:gd name="connsiteX2" fmla="*/ 1286998 w 1286998"/>
                <a:gd name="connsiteY2" fmla="*/ 214504 h 6277162"/>
                <a:gd name="connsiteX3" fmla="*/ 1286998 w 1286998"/>
                <a:gd name="connsiteY3" fmla="*/ 6277162 h 6277162"/>
                <a:gd name="connsiteX4" fmla="*/ 1286998 w 1286998"/>
                <a:gd name="connsiteY4" fmla="*/ 6277162 h 6277162"/>
                <a:gd name="connsiteX5" fmla="*/ 0 w 1286998"/>
                <a:gd name="connsiteY5" fmla="*/ 6277162 h 6277162"/>
                <a:gd name="connsiteX6" fmla="*/ 0 w 1286998"/>
                <a:gd name="connsiteY6" fmla="*/ 6277162 h 6277162"/>
                <a:gd name="connsiteX7" fmla="*/ 0 w 1286998"/>
                <a:gd name="connsiteY7" fmla="*/ 214504 h 6277162"/>
                <a:gd name="connsiteX8" fmla="*/ 214504 w 1286998"/>
                <a:gd name="connsiteY8" fmla="*/ 0 h 6277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86998" h="6277162">
                  <a:moveTo>
                    <a:pt x="1286998" y="1046216"/>
                  </a:moveTo>
                  <a:lnTo>
                    <a:pt x="1286998" y="5230946"/>
                  </a:lnTo>
                  <a:cubicBezTo>
                    <a:pt x="1286998" y="5808752"/>
                    <a:pt x="1267308" y="6277160"/>
                    <a:pt x="1243019" y="6277160"/>
                  </a:cubicBezTo>
                  <a:lnTo>
                    <a:pt x="0" y="6277160"/>
                  </a:lnTo>
                  <a:lnTo>
                    <a:pt x="0" y="627716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43019" y="2"/>
                  </a:lnTo>
                  <a:cubicBezTo>
                    <a:pt x="1267308" y="2"/>
                    <a:pt x="1286998" y="468410"/>
                    <a:pt x="1286998" y="1046216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86651" rIns="310476" bIns="186652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kern="1200" dirty="0"/>
                <a:t>12. Sınıf sonunda yapılan Beceri Sınavında başarılı olanlara</a:t>
              </a:r>
            </a:p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/>
                <a:t>USTALIK BELGESİ ve DİPLOMA</a:t>
              </a:r>
            </a:p>
          </p:txBody>
        </p:sp>
        <p:sp>
          <p:nvSpPr>
            <p:cNvPr id="7" name="Serbest Form 6"/>
            <p:cNvSpPr/>
            <p:nvPr/>
          </p:nvSpPr>
          <p:spPr>
            <a:xfrm>
              <a:off x="1424070" y="5312736"/>
              <a:ext cx="2880016" cy="1286206"/>
            </a:xfrm>
            <a:custGeom>
              <a:avLst/>
              <a:gdLst>
                <a:gd name="connsiteX0" fmla="*/ 0 w 2880016"/>
                <a:gd name="connsiteY0" fmla="*/ 214372 h 1286206"/>
                <a:gd name="connsiteX1" fmla="*/ 214372 w 2880016"/>
                <a:gd name="connsiteY1" fmla="*/ 0 h 1286206"/>
                <a:gd name="connsiteX2" fmla="*/ 2665644 w 2880016"/>
                <a:gd name="connsiteY2" fmla="*/ 0 h 1286206"/>
                <a:gd name="connsiteX3" fmla="*/ 2880016 w 2880016"/>
                <a:gd name="connsiteY3" fmla="*/ 214372 h 1286206"/>
                <a:gd name="connsiteX4" fmla="*/ 2880016 w 2880016"/>
                <a:gd name="connsiteY4" fmla="*/ 1071834 h 1286206"/>
                <a:gd name="connsiteX5" fmla="*/ 2665644 w 2880016"/>
                <a:gd name="connsiteY5" fmla="*/ 1286206 h 1286206"/>
                <a:gd name="connsiteX6" fmla="*/ 214372 w 2880016"/>
                <a:gd name="connsiteY6" fmla="*/ 1286206 h 1286206"/>
                <a:gd name="connsiteX7" fmla="*/ 0 w 2880016"/>
                <a:gd name="connsiteY7" fmla="*/ 1071834 h 1286206"/>
                <a:gd name="connsiteX8" fmla="*/ 0 w 2880016"/>
                <a:gd name="connsiteY8" fmla="*/ 214372 h 1286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86206">
                  <a:moveTo>
                    <a:pt x="0" y="214372"/>
                  </a:moveTo>
                  <a:cubicBezTo>
                    <a:pt x="0" y="95978"/>
                    <a:pt x="95978" y="0"/>
                    <a:pt x="214372" y="0"/>
                  </a:cubicBezTo>
                  <a:lnTo>
                    <a:pt x="2665644" y="0"/>
                  </a:lnTo>
                  <a:cubicBezTo>
                    <a:pt x="2784038" y="0"/>
                    <a:pt x="2880016" y="95978"/>
                    <a:pt x="2880016" y="214372"/>
                  </a:cubicBezTo>
                  <a:lnTo>
                    <a:pt x="2880016" y="1071834"/>
                  </a:lnTo>
                  <a:cubicBezTo>
                    <a:pt x="2880016" y="1190228"/>
                    <a:pt x="2784038" y="1286206"/>
                    <a:pt x="2665644" y="1286206"/>
                  </a:cubicBezTo>
                  <a:lnTo>
                    <a:pt x="214372" y="1286206"/>
                  </a:lnTo>
                  <a:cubicBezTo>
                    <a:pt x="95978" y="1286206"/>
                    <a:pt x="0" y="1190228"/>
                    <a:pt x="0" y="1071834"/>
                  </a:cubicBezTo>
                  <a:lnTo>
                    <a:pt x="0" y="214372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6147" tIns="169467" rIns="276147" bIns="169467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/>
                <a:t>12. Sınıf</a:t>
              </a:r>
            </a:p>
          </p:txBody>
        </p:sp>
        <p:sp>
          <p:nvSpPr>
            <p:cNvPr id="9" name="Serbest Form 8"/>
            <p:cNvSpPr/>
            <p:nvPr/>
          </p:nvSpPr>
          <p:spPr>
            <a:xfrm>
              <a:off x="4446979" y="3984991"/>
              <a:ext cx="6277162" cy="1246716"/>
            </a:xfrm>
            <a:custGeom>
              <a:avLst/>
              <a:gdLst>
                <a:gd name="connsiteX0" fmla="*/ 207790 w 1246716"/>
                <a:gd name="connsiteY0" fmla="*/ 0 h 6277162"/>
                <a:gd name="connsiteX1" fmla="*/ 1038926 w 1246716"/>
                <a:gd name="connsiteY1" fmla="*/ 0 h 6277162"/>
                <a:gd name="connsiteX2" fmla="*/ 1246716 w 1246716"/>
                <a:gd name="connsiteY2" fmla="*/ 207790 h 6277162"/>
                <a:gd name="connsiteX3" fmla="*/ 1246716 w 1246716"/>
                <a:gd name="connsiteY3" fmla="*/ 6277162 h 6277162"/>
                <a:gd name="connsiteX4" fmla="*/ 1246716 w 1246716"/>
                <a:gd name="connsiteY4" fmla="*/ 6277162 h 6277162"/>
                <a:gd name="connsiteX5" fmla="*/ 0 w 1246716"/>
                <a:gd name="connsiteY5" fmla="*/ 6277162 h 6277162"/>
                <a:gd name="connsiteX6" fmla="*/ 0 w 1246716"/>
                <a:gd name="connsiteY6" fmla="*/ 6277162 h 6277162"/>
                <a:gd name="connsiteX7" fmla="*/ 0 w 1246716"/>
                <a:gd name="connsiteY7" fmla="*/ 207790 h 6277162"/>
                <a:gd name="connsiteX8" fmla="*/ 207790 w 1246716"/>
                <a:gd name="connsiteY8" fmla="*/ 0 h 62771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6716" h="6277162">
                  <a:moveTo>
                    <a:pt x="1246716" y="1046215"/>
                  </a:moveTo>
                  <a:lnTo>
                    <a:pt x="1246716" y="5230947"/>
                  </a:lnTo>
                  <a:cubicBezTo>
                    <a:pt x="1246716" y="5808753"/>
                    <a:pt x="1228239" y="6277159"/>
                    <a:pt x="1205447" y="6277159"/>
                  </a:cubicBezTo>
                  <a:lnTo>
                    <a:pt x="0" y="6277159"/>
                  </a:lnTo>
                  <a:lnTo>
                    <a:pt x="0" y="6277159"/>
                  </a:lnTo>
                  <a:lnTo>
                    <a:pt x="0" y="3"/>
                  </a:lnTo>
                  <a:lnTo>
                    <a:pt x="0" y="3"/>
                  </a:lnTo>
                  <a:lnTo>
                    <a:pt x="1205447" y="3"/>
                  </a:lnTo>
                  <a:cubicBezTo>
                    <a:pt x="1228239" y="3"/>
                    <a:pt x="1246716" y="468409"/>
                    <a:pt x="1246716" y="1046215"/>
                  </a:cubicBez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extrusionH="190500" prstMaterial="dkEdge">
              <a:bevelT w="120650" h="38100" prst="relaxedInset"/>
              <a:bevelB w="120650" h="57150" prst="relaxedInset"/>
              <a:contourClr>
                <a:schemeClr val="bg1"/>
              </a:contourClr>
            </a:sp3d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84685" rIns="308510" bIns="184685" numCol="1" spcCol="1270" anchor="ctr" anchorCtr="0">
              <a:noAutofit/>
            </a:bodyPr>
            <a:lstStyle/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kern="1200" dirty="0"/>
                <a:t>11. Sınıf sonunda yapılan Beceri Sınavında başarılı olanlara</a:t>
              </a:r>
            </a:p>
            <a:p>
              <a:pPr marL="0" lvl="1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tr-TR" sz="2800" b="1" kern="1200" dirty="0"/>
                <a:t>KALFALIK BELGESİ</a:t>
              </a:r>
            </a:p>
          </p:txBody>
        </p:sp>
        <p:sp>
          <p:nvSpPr>
            <p:cNvPr id="11" name="Serbest Form 10"/>
            <p:cNvSpPr/>
            <p:nvPr/>
          </p:nvSpPr>
          <p:spPr>
            <a:xfrm>
              <a:off x="1424070" y="3977852"/>
              <a:ext cx="2880016" cy="1279552"/>
            </a:xfrm>
            <a:custGeom>
              <a:avLst/>
              <a:gdLst>
                <a:gd name="connsiteX0" fmla="*/ 0 w 2880016"/>
                <a:gd name="connsiteY0" fmla="*/ 213263 h 1279552"/>
                <a:gd name="connsiteX1" fmla="*/ 213263 w 2880016"/>
                <a:gd name="connsiteY1" fmla="*/ 0 h 1279552"/>
                <a:gd name="connsiteX2" fmla="*/ 2666753 w 2880016"/>
                <a:gd name="connsiteY2" fmla="*/ 0 h 1279552"/>
                <a:gd name="connsiteX3" fmla="*/ 2880016 w 2880016"/>
                <a:gd name="connsiteY3" fmla="*/ 213263 h 1279552"/>
                <a:gd name="connsiteX4" fmla="*/ 2880016 w 2880016"/>
                <a:gd name="connsiteY4" fmla="*/ 1066289 h 1279552"/>
                <a:gd name="connsiteX5" fmla="*/ 2666753 w 2880016"/>
                <a:gd name="connsiteY5" fmla="*/ 1279552 h 1279552"/>
                <a:gd name="connsiteX6" fmla="*/ 213263 w 2880016"/>
                <a:gd name="connsiteY6" fmla="*/ 1279552 h 1279552"/>
                <a:gd name="connsiteX7" fmla="*/ 0 w 2880016"/>
                <a:gd name="connsiteY7" fmla="*/ 1066289 h 1279552"/>
                <a:gd name="connsiteX8" fmla="*/ 0 w 2880016"/>
                <a:gd name="connsiteY8" fmla="*/ 213263 h 1279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79552">
                  <a:moveTo>
                    <a:pt x="0" y="213263"/>
                  </a:moveTo>
                  <a:cubicBezTo>
                    <a:pt x="0" y="95481"/>
                    <a:pt x="95481" y="0"/>
                    <a:pt x="213263" y="0"/>
                  </a:cubicBezTo>
                  <a:lnTo>
                    <a:pt x="2666753" y="0"/>
                  </a:lnTo>
                  <a:cubicBezTo>
                    <a:pt x="2784535" y="0"/>
                    <a:pt x="2880016" y="95481"/>
                    <a:pt x="2880016" y="213263"/>
                  </a:cubicBezTo>
                  <a:lnTo>
                    <a:pt x="2880016" y="1066289"/>
                  </a:lnTo>
                  <a:cubicBezTo>
                    <a:pt x="2880016" y="1184071"/>
                    <a:pt x="2784535" y="1279552"/>
                    <a:pt x="2666753" y="1279552"/>
                  </a:cubicBezTo>
                  <a:lnTo>
                    <a:pt x="213263" y="1279552"/>
                  </a:lnTo>
                  <a:cubicBezTo>
                    <a:pt x="95481" y="1279552"/>
                    <a:pt x="0" y="1184071"/>
                    <a:pt x="0" y="1066289"/>
                  </a:cubicBezTo>
                  <a:lnTo>
                    <a:pt x="0" y="213263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5823" tIns="169143" rIns="275823" bIns="169143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/>
                <a:t>11. Sınıf</a:t>
              </a:r>
            </a:p>
          </p:txBody>
        </p:sp>
        <p:sp>
          <p:nvSpPr>
            <p:cNvPr id="12" name="Serbest Form 11"/>
            <p:cNvSpPr/>
            <p:nvPr/>
          </p:nvSpPr>
          <p:spPr>
            <a:xfrm>
              <a:off x="1424070" y="2653745"/>
              <a:ext cx="2880016" cy="1259994"/>
            </a:xfrm>
            <a:custGeom>
              <a:avLst/>
              <a:gdLst>
                <a:gd name="connsiteX0" fmla="*/ 0 w 2880016"/>
                <a:gd name="connsiteY0" fmla="*/ 210003 h 1259994"/>
                <a:gd name="connsiteX1" fmla="*/ 210003 w 2880016"/>
                <a:gd name="connsiteY1" fmla="*/ 0 h 1259994"/>
                <a:gd name="connsiteX2" fmla="*/ 2670013 w 2880016"/>
                <a:gd name="connsiteY2" fmla="*/ 0 h 1259994"/>
                <a:gd name="connsiteX3" fmla="*/ 2880016 w 2880016"/>
                <a:gd name="connsiteY3" fmla="*/ 210003 h 1259994"/>
                <a:gd name="connsiteX4" fmla="*/ 2880016 w 2880016"/>
                <a:gd name="connsiteY4" fmla="*/ 1049991 h 1259994"/>
                <a:gd name="connsiteX5" fmla="*/ 2670013 w 2880016"/>
                <a:gd name="connsiteY5" fmla="*/ 1259994 h 1259994"/>
                <a:gd name="connsiteX6" fmla="*/ 210003 w 2880016"/>
                <a:gd name="connsiteY6" fmla="*/ 1259994 h 1259994"/>
                <a:gd name="connsiteX7" fmla="*/ 0 w 2880016"/>
                <a:gd name="connsiteY7" fmla="*/ 1049991 h 1259994"/>
                <a:gd name="connsiteX8" fmla="*/ 0 w 2880016"/>
                <a:gd name="connsiteY8" fmla="*/ 210003 h 1259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259994">
                  <a:moveTo>
                    <a:pt x="0" y="210003"/>
                  </a:moveTo>
                  <a:cubicBezTo>
                    <a:pt x="0" y="94022"/>
                    <a:pt x="94022" y="0"/>
                    <a:pt x="210003" y="0"/>
                  </a:cubicBezTo>
                  <a:lnTo>
                    <a:pt x="2670013" y="0"/>
                  </a:lnTo>
                  <a:cubicBezTo>
                    <a:pt x="2785994" y="0"/>
                    <a:pt x="2880016" y="94022"/>
                    <a:pt x="2880016" y="210003"/>
                  </a:cubicBezTo>
                  <a:lnTo>
                    <a:pt x="2880016" y="1049991"/>
                  </a:lnTo>
                  <a:cubicBezTo>
                    <a:pt x="2880016" y="1165972"/>
                    <a:pt x="2785994" y="1259994"/>
                    <a:pt x="2670013" y="1259994"/>
                  </a:cubicBezTo>
                  <a:lnTo>
                    <a:pt x="210003" y="1259994"/>
                  </a:lnTo>
                  <a:cubicBezTo>
                    <a:pt x="94022" y="1259994"/>
                    <a:pt x="0" y="1165972"/>
                    <a:pt x="0" y="1049991"/>
                  </a:cubicBezTo>
                  <a:lnTo>
                    <a:pt x="0" y="210003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868" tIns="168188" rIns="274868" bIns="168188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/>
                <a:t>10. Sınıf</a:t>
              </a:r>
            </a:p>
          </p:txBody>
        </p:sp>
        <p:sp>
          <p:nvSpPr>
            <p:cNvPr id="13" name="Serbest Form 12"/>
            <p:cNvSpPr/>
            <p:nvPr/>
          </p:nvSpPr>
          <p:spPr>
            <a:xfrm>
              <a:off x="1424070" y="1236836"/>
              <a:ext cx="2880016" cy="1356739"/>
            </a:xfrm>
            <a:custGeom>
              <a:avLst/>
              <a:gdLst>
                <a:gd name="connsiteX0" fmla="*/ 0 w 2880016"/>
                <a:gd name="connsiteY0" fmla="*/ 226128 h 1356739"/>
                <a:gd name="connsiteX1" fmla="*/ 226128 w 2880016"/>
                <a:gd name="connsiteY1" fmla="*/ 0 h 1356739"/>
                <a:gd name="connsiteX2" fmla="*/ 2653888 w 2880016"/>
                <a:gd name="connsiteY2" fmla="*/ 0 h 1356739"/>
                <a:gd name="connsiteX3" fmla="*/ 2880016 w 2880016"/>
                <a:gd name="connsiteY3" fmla="*/ 226128 h 1356739"/>
                <a:gd name="connsiteX4" fmla="*/ 2880016 w 2880016"/>
                <a:gd name="connsiteY4" fmla="*/ 1130611 h 1356739"/>
                <a:gd name="connsiteX5" fmla="*/ 2653888 w 2880016"/>
                <a:gd name="connsiteY5" fmla="*/ 1356739 h 1356739"/>
                <a:gd name="connsiteX6" fmla="*/ 226128 w 2880016"/>
                <a:gd name="connsiteY6" fmla="*/ 1356739 h 1356739"/>
                <a:gd name="connsiteX7" fmla="*/ 0 w 2880016"/>
                <a:gd name="connsiteY7" fmla="*/ 1130611 h 1356739"/>
                <a:gd name="connsiteX8" fmla="*/ 0 w 2880016"/>
                <a:gd name="connsiteY8" fmla="*/ 226128 h 1356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0016" h="1356739">
                  <a:moveTo>
                    <a:pt x="0" y="226128"/>
                  </a:moveTo>
                  <a:cubicBezTo>
                    <a:pt x="0" y="101241"/>
                    <a:pt x="101241" y="0"/>
                    <a:pt x="226128" y="0"/>
                  </a:cubicBezTo>
                  <a:lnTo>
                    <a:pt x="2653888" y="0"/>
                  </a:lnTo>
                  <a:cubicBezTo>
                    <a:pt x="2778775" y="0"/>
                    <a:pt x="2880016" y="101241"/>
                    <a:pt x="2880016" y="226128"/>
                  </a:cubicBezTo>
                  <a:lnTo>
                    <a:pt x="2880016" y="1130611"/>
                  </a:lnTo>
                  <a:cubicBezTo>
                    <a:pt x="2880016" y="1255498"/>
                    <a:pt x="2778775" y="1356739"/>
                    <a:pt x="2653888" y="1356739"/>
                  </a:cubicBezTo>
                  <a:lnTo>
                    <a:pt x="226128" y="1356739"/>
                  </a:lnTo>
                  <a:cubicBezTo>
                    <a:pt x="101241" y="1356739"/>
                    <a:pt x="0" y="1255498"/>
                    <a:pt x="0" y="1130611"/>
                  </a:cubicBezTo>
                  <a:lnTo>
                    <a:pt x="0" y="226128"/>
                  </a:lnTo>
                  <a:close/>
                </a:path>
              </a:pathLst>
            </a:custGeom>
            <a:solidFill>
              <a:srgbClr val="002060"/>
            </a:solidFill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9591" tIns="172911" rIns="279591" bIns="172911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5600" kern="1200" dirty="0"/>
                <a:t>9. Sınıf</a:t>
              </a:r>
            </a:p>
          </p:txBody>
        </p:sp>
        <p:grpSp>
          <p:nvGrpSpPr>
            <p:cNvPr id="8" name="Grup 7"/>
            <p:cNvGrpSpPr/>
            <p:nvPr/>
          </p:nvGrpSpPr>
          <p:grpSpPr>
            <a:xfrm>
              <a:off x="5116428" y="1384618"/>
              <a:ext cx="4970252" cy="2177592"/>
              <a:chOff x="6429080" y="4072379"/>
              <a:chExt cx="4468306" cy="2177592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6429080" y="4072379"/>
                <a:ext cx="4468306" cy="21775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r-TR"/>
              </a:p>
            </p:txBody>
          </p:sp>
          <p:sp>
            <p:nvSpPr>
              <p:cNvPr id="3" name="Metin kutusu 2"/>
              <p:cNvSpPr txBox="1"/>
              <p:nvPr/>
            </p:nvSpPr>
            <p:spPr>
              <a:xfrm>
                <a:off x="7070103" y="4561011"/>
                <a:ext cx="318625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36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EĞİTİM SÜRESİ</a:t>
                </a:r>
              </a:p>
              <a:p>
                <a:pPr algn="ctr"/>
                <a:r>
                  <a:rPr lang="tr-TR" sz="3600" b="1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4 YILDIR</a:t>
                </a:r>
                <a:endParaRPr lang="tr-TR" sz="3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10" name="1 Başlık"/>
            <p:cNvSpPr txBox="1">
              <a:spLocks/>
            </p:cNvSpPr>
            <p:nvPr/>
          </p:nvSpPr>
          <p:spPr>
            <a:xfrm>
              <a:off x="1036948" y="65990"/>
              <a:ext cx="11155052" cy="88174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tr-TR" sz="2800" b="1" dirty="0">
                  <a:solidFill>
                    <a:schemeClr val="bg1"/>
                  </a:solidFill>
                  <a:latin typeface="Cambria" panose="02040503050406030204" pitchFamily="18" charset="0"/>
                </a:rPr>
                <a:t>MESLEKİ EĞİTİM MERKEZİ PROGRAMI (ÇIRAKLIK EĞİTİMİ)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151714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None/>
            </a:pPr>
            <a:r>
              <a:rPr lang="tr-TR" b="1" dirty="0">
                <a:solidFill>
                  <a:srgbClr val="0070C0"/>
                </a:solidFill>
              </a:rPr>
              <a:t>KAYIT ŞARTLARI NELERDİR?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En az ortaokul veya imam-hatip ortaokulunu bitirmiş olmak.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Sağlık durumu ilgili mesleğin öğrenimine elverişli olmak. Bu durum, gerektiğinde, sağlık/sağlık kurulu raporuyla belgelendirilir.</a:t>
            </a:r>
          </a:p>
          <a:p>
            <a:pPr algn="just" defTabSz="457200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Kayıt olacağı meslek dalı ile ilgili bir işyeriyle sözleşme imzalamak. Sözleşme imzalanacak işyerinde Usta Öğreticilik belgesine sahip usta olması gerekir.</a:t>
            </a:r>
          </a:p>
        </p:txBody>
      </p:sp>
      <p:sp>
        <p:nvSpPr>
          <p:cNvPr id="8" name="Oval 7"/>
          <p:cNvSpPr/>
          <p:nvPr/>
        </p:nvSpPr>
        <p:spPr>
          <a:xfrm rot="1200000">
            <a:off x="9222719" y="1254938"/>
            <a:ext cx="2497963" cy="1080000"/>
          </a:xfrm>
          <a:prstGeom prst="ellipse">
            <a:avLst/>
          </a:prstGeom>
          <a:solidFill>
            <a:srgbClr val="FFFF00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rgbClr val="0070C0"/>
                </a:solidFill>
                <a:latin typeface="Franklin Gothic Heavy" panose="020B0903020102020204" pitchFamily="34" charset="0"/>
              </a:rPr>
              <a:t>YAŞ SINIRI YOKTUR !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7243217" y="5405897"/>
            <a:ext cx="4429125" cy="954107"/>
          </a:xfrm>
          <a:prstGeom prst="rect">
            <a:avLst/>
          </a:prstGeom>
          <a:solidFill>
            <a:srgbClr val="0070C0"/>
          </a:solidFill>
          <a:ln w="57150"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KAYITLAR</a:t>
            </a:r>
          </a:p>
          <a:p>
            <a:pPr algn="ctr"/>
            <a:r>
              <a:rPr lang="tr-TR" sz="2800" dirty="0">
                <a:solidFill>
                  <a:srgbClr val="FF0000"/>
                </a:solidFill>
                <a:latin typeface="Franklin Gothic Heavy" panose="020B0903020102020204" pitchFamily="34" charset="0"/>
              </a:rPr>
              <a:t>YIL BOYU DEVAM EDER !</a:t>
            </a:r>
          </a:p>
        </p:txBody>
      </p:sp>
    </p:spTree>
    <p:extLst>
      <p:ext uri="{BB962C8B-B14F-4D97-AF65-F5344CB8AC3E}">
        <p14:creationId xmlns:p14="http://schemas.microsoft.com/office/powerpoint/2010/main" xmlns="" val="38504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48574" y="1246909"/>
            <a:ext cx="11283351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b="1" dirty="0">
                <a:solidFill>
                  <a:srgbClr val="0070C0"/>
                </a:solidFill>
              </a:rPr>
              <a:t>ÇALIŞANLARIN BELGELENDİRİLMESİ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>
              <a:solidFill>
                <a:srgbClr val="0070C0"/>
              </a:solidFill>
            </a:endParaRP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/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FF0000"/>
                </a:solidFill>
              </a:rPr>
              <a:t>Yönerge hükümlerine göre çalıştığı iş ile ilgili süreyi SGK hizmet dökümü ile belgelendirenler Kalfalık ve Ustalık Sınavlarına başvuru yapabilirler.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  <p:extLst>
      <p:ext uri="{BB962C8B-B14F-4D97-AF65-F5344CB8AC3E}">
        <p14:creationId xmlns:p14="http://schemas.microsoft.com/office/powerpoint/2010/main" xmlns="" val="1566663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56799" y="1246909"/>
            <a:ext cx="11466902" cy="5237017"/>
          </a:xfrm>
        </p:spPr>
        <p:txBody>
          <a:bodyPr>
            <a:noAutofit/>
          </a:bodyPr>
          <a:lstStyle/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r>
              <a:rPr lang="tr-TR" altLang="tr-TR" b="1" dirty="0">
                <a:solidFill>
                  <a:srgbClr val="0070C0"/>
                </a:solidFill>
              </a:rPr>
              <a:t>BAŞVURU ŞARTLARI NELERDİR?</a:t>
            </a:r>
          </a:p>
          <a:p>
            <a:pPr marL="0" indent="0"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None/>
            </a:pPr>
            <a:endParaRPr lang="tr-TR" altLang="tr-TR" b="1" dirty="0">
              <a:solidFill>
                <a:srgbClr val="0070C0"/>
              </a:solidFill>
            </a:endParaRPr>
          </a:p>
          <a:p>
            <a:pPr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22 Yaşını bitirmiş olmak,</a:t>
            </a:r>
          </a:p>
          <a:p>
            <a:pPr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En az İlkokul mezunu olmak,</a:t>
            </a:r>
          </a:p>
          <a:p>
            <a:pPr algn="ctr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A53010"/>
              </a:buClr>
              <a:buFont typeface="Wingdings" panose="05000000000000000000" pitchFamily="2" charset="2"/>
              <a:buChar char="Ø"/>
            </a:pPr>
            <a:r>
              <a:rPr lang="tr-TR" altLang="tr-TR" b="1" dirty="0"/>
              <a:t> Mesleğinde </a:t>
            </a:r>
            <a:r>
              <a:rPr lang="tr-TR" altLang="tr-TR" b="1" dirty="0" err="1"/>
              <a:t>SGK’lı</a:t>
            </a:r>
            <a:r>
              <a:rPr lang="tr-TR" altLang="tr-TR" b="1" dirty="0"/>
              <a:t> olarak çalışmış veya eğitim almış olmak.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1036948" y="65990"/>
            <a:ext cx="11155052" cy="881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>
                <a:solidFill>
                  <a:schemeClr val="bg1"/>
                </a:solidFill>
                <a:latin typeface="Cambria" panose="02040503050406030204" pitchFamily="18" charset="0"/>
              </a:rPr>
              <a:t>MESLEKİ EĞİTİM MERKEZİ PROGRAMI (ÇIRAKLIK EĞİTİMİ)</a:t>
            </a:r>
          </a:p>
        </p:txBody>
      </p:sp>
    </p:spTree>
    <p:extLst>
      <p:ext uri="{BB962C8B-B14F-4D97-AF65-F5344CB8AC3E}">
        <p14:creationId xmlns:p14="http://schemas.microsoft.com/office/powerpoint/2010/main" xmlns="" val="3658301677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6744</TotalTime>
  <Words>642</Words>
  <Application>Microsoft Office PowerPoint</Application>
  <PresentationFormat>Özel</PresentationFormat>
  <Paragraphs>88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4_Office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MESLEKİ EĞİTİM MERKEZİ PROGRAMI (ÇIRAKLIK EĞİTİMİ)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 BAYRAK</dc:creator>
  <cp:lastModifiedBy>hanifi</cp:lastModifiedBy>
  <cp:revision>853</cp:revision>
  <cp:lastPrinted>2017-06-05T14:37:06Z</cp:lastPrinted>
  <dcterms:created xsi:type="dcterms:W3CDTF">2016-03-01T07:59:13Z</dcterms:created>
  <dcterms:modified xsi:type="dcterms:W3CDTF">2021-12-19T19:58:45Z</dcterms:modified>
</cp:coreProperties>
</file>